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60" r:id="rId3"/>
    <p:sldId id="259" r:id="rId4"/>
    <p:sldId id="261" r:id="rId5"/>
    <p:sldId id="257" r:id="rId6"/>
    <p:sldId id="258" r:id="rId7"/>
    <p:sldId id="262" r:id="rId8"/>
    <p:sldId id="265" r:id="rId9"/>
    <p:sldId id="272" r:id="rId10"/>
    <p:sldId id="263" r:id="rId11"/>
    <p:sldId id="270" r:id="rId12"/>
    <p:sldId id="264" r:id="rId13"/>
    <p:sldId id="266" r:id="rId14"/>
    <p:sldId id="271" r:id="rId15"/>
  </p:sldIdLst>
  <p:sldSz cx="18288000" cy="10287000"/>
  <p:notesSz cx="6858000" cy="9144000"/>
  <p:embeddedFontLst>
    <p:embeddedFont>
      <p:font typeface="Arial Narrow" panose="020B0606020202030204" pitchFamily="34" charset="0"/>
      <p:regular r:id="rId17"/>
      <p:bold r:id="rId18"/>
      <p:italic r:id="rId19"/>
      <p:boldItalic r:id="rId20"/>
    </p:embeddedFont>
    <p:embeddedFont>
      <p:font typeface="Bahnschrift SemiBold SemiConden" panose="020B0502040204020203" pitchFamily="34" charset="0"/>
      <p:bold r:id="rId21"/>
    </p:embeddedFont>
    <p:embeddedFont>
      <p:font typeface="Balsamiq Sans" panose="020B0604020202020204" charset="0"/>
      <p:regular r:id="rId22"/>
    </p:embeddedFont>
    <p:embeddedFont>
      <p:font typeface="Balsamiq Sans Bold" panose="020B0604020202020204" charset="0"/>
      <p:regular r:id="rId23"/>
    </p:embeddedFont>
    <p:embeddedFont>
      <p:font typeface="Georgia Pro Semibold" panose="02040702050405020303" pitchFamily="18" charset="0"/>
      <p:bold r:id="rId24"/>
      <p:boldItalic r:id="rId25"/>
    </p:embeddedFont>
    <p:embeddedFont>
      <p:font typeface="Walbaum Text" panose="02070503080703020303" pitchFamily="18" charset="0"/>
      <p:regular r:id="rId26"/>
      <p:bold r:id="rId27"/>
      <p:italic r:id="rId28"/>
      <p:boldItalic r:id="rId29"/>
    </p:embeddedFont>
    <p:embeddedFont>
      <p:font typeface="เอฟซี โอนิกิริ" panose="020B0604020202020204" charset="-34"/>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864"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A9430-79C5-4E90-AF7A-5FE39F780E5A}" type="datetimeFigureOut">
              <a:rPr lang="vi-VN" smtClean="0"/>
              <a:t>12/02/2025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1C644-BACE-45BE-A2CB-51D03C4F5B76}" type="slidenum">
              <a:rPr lang="vi-VN" smtClean="0"/>
              <a:t>‹#›</a:t>
            </a:fld>
            <a:endParaRPr lang="vi-VN"/>
          </a:p>
        </p:txBody>
      </p:sp>
    </p:spTree>
    <p:extLst>
      <p:ext uri="{BB962C8B-B14F-4D97-AF65-F5344CB8AC3E}">
        <p14:creationId xmlns:p14="http://schemas.microsoft.com/office/powerpoint/2010/main" val="48330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B331C644-BACE-45BE-A2CB-51D03C4F5B76}" type="slidenum">
              <a:rPr lang="vi-VN" smtClean="0"/>
              <a:t>10</a:t>
            </a:fld>
            <a:endParaRPr lang="vi-VN"/>
          </a:p>
        </p:txBody>
      </p:sp>
    </p:spTree>
    <p:extLst>
      <p:ext uri="{BB962C8B-B14F-4D97-AF65-F5344CB8AC3E}">
        <p14:creationId xmlns:p14="http://schemas.microsoft.com/office/powerpoint/2010/main" val="291443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EF75-BD76-6CF6-1832-D68102CFE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9BCA2-C315-50A0-1A06-09FB14BD3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EC4E7-D749-6183-AE20-23530F890585}"/>
              </a:ext>
            </a:extLst>
          </p:cNvPr>
          <p:cNvSpPr>
            <a:spLocks noGrp="1"/>
          </p:cNvSpPr>
          <p:nvPr>
            <p:ph type="body" idx="1"/>
          </p:nvPr>
        </p:nvSpPr>
        <p:spPr/>
        <p:txBody>
          <a:bodyPr/>
          <a:lstStyle/>
          <a:p>
            <a:endParaRPr lang="vi-VN" dirty="0"/>
          </a:p>
        </p:txBody>
      </p:sp>
      <p:sp>
        <p:nvSpPr>
          <p:cNvPr id="4" name="Slide Number Placeholder 3">
            <a:extLst>
              <a:ext uri="{FF2B5EF4-FFF2-40B4-BE49-F238E27FC236}">
                <a16:creationId xmlns:a16="http://schemas.microsoft.com/office/drawing/2014/main" id="{78DF6CA9-DBA2-AAA7-2F6C-CB991405252E}"/>
              </a:ext>
            </a:extLst>
          </p:cNvPr>
          <p:cNvSpPr>
            <a:spLocks noGrp="1"/>
          </p:cNvSpPr>
          <p:nvPr>
            <p:ph type="sldNum" sz="quarter" idx="5"/>
          </p:nvPr>
        </p:nvSpPr>
        <p:spPr/>
        <p:txBody>
          <a:bodyPr/>
          <a:lstStyle/>
          <a:p>
            <a:fld id="{B331C644-BACE-45BE-A2CB-51D03C4F5B76}" type="slidenum">
              <a:rPr lang="vi-VN" smtClean="0"/>
              <a:t>11</a:t>
            </a:fld>
            <a:endParaRPr lang="vi-VN"/>
          </a:p>
        </p:txBody>
      </p:sp>
    </p:spTree>
    <p:extLst>
      <p:ext uri="{BB962C8B-B14F-4D97-AF65-F5344CB8AC3E}">
        <p14:creationId xmlns:p14="http://schemas.microsoft.com/office/powerpoint/2010/main" val="3078650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2.jpg"/><Relationship Id="rId3" Type="http://schemas.openxmlformats.org/officeDocument/2006/relationships/image" Target="../media/image3.png"/><Relationship Id="rId7" Type="http://schemas.openxmlformats.org/officeDocument/2006/relationships/image" Target="../media/image40.svg"/><Relationship Id="rId12"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0.svg"/><Relationship Id="rId11" Type="http://schemas.openxmlformats.org/officeDocument/2006/relationships/image" Target="../media/image43.jpg"/><Relationship Id="rId5" Type="http://schemas.openxmlformats.org/officeDocument/2006/relationships/image" Target="../media/image39.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6.svg"/><Relationship Id="rId7"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18" Type="http://schemas.openxmlformats.org/officeDocument/2006/relationships/image" Target="../media/image24.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1.jpeg"/><Relationship Id="rId10" Type="http://schemas.openxmlformats.org/officeDocument/2006/relationships/image" Target="../media/image17.png"/><Relationship Id="rId19" Type="http://schemas.openxmlformats.org/officeDocument/2006/relationships/image" Target="../media/image25.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svg"/><Relationship Id="rId7"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1.jp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7.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5.jp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4.jp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752936" y="359669"/>
            <a:ext cx="16782128" cy="9407215"/>
            <a:chOff x="-28171" y="-106384"/>
            <a:chExt cx="4419984" cy="2477620"/>
          </a:xfrm>
        </p:grpSpPr>
        <p:sp>
          <p:nvSpPr>
            <p:cNvPr id="3" name="Freeform 3"/>
            <p:cNvSpPr/>
            <p:nvPr/>
          </p:nvSpPr>
          <p:spPr>
            <a:xfrm>
              <a:off x="-28171" y="-106384"/>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vi-VN" dirty="0"/>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3546593" y="6861007"/>
            <a:ext cx="4945717" cy="3445428"/>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8" name="Freeform 8"/>
          <p:cNvSpPr/>
          <p:nvPr/>
        </p:nvSpPr>
        <p:spPr>
          <a:xfrm>
            <a:off x="-29759" y="7357510"/>
            <a:ext cx="5260737" cy="2983294"/>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4"/>
            <a:stretch>
              <a:fillRect/>
            </a:stretch>
          </a:blipFill>
        </p:spPr>
        <p:txBody>
          <a:bodyPr/>
          <a:lstStyle/>
          <a:p>
            <a:endParaRPr lang="vi-VN" dirty="0"/>
          </a:p>
        </p:txBody>
      </p:sp>
      <p:sp>
        <p:nvSpPr>
          <p:cNvPr id="9" name="Freeform 9"/>
          <p:cNvSpPr/>
          <p:nvPr/>
        </p:nvSpPr>
        <p:spPr>
          <a:xfrm>
            <a:off x="13512797" y="25837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vi-VN"/>
          </a:p>
        </p:txBody>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vi-VN"/>
          </a:p>
        </p:txBody>
      </p:sp>
      <p:sp>
        <p:nvSpPr>
          <p:cNvPr id="15" name="Freeform 15"/>
          <p:cNvSpPr/>
          <p:nvPr/>
        </p:nvSpPr>
        <p:spPr>
          <a:xfrm rot="5400000">
            <a:off x="15321207" y="988274"/>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vi-VN"/>
          </a:p>
        </p:txBody>
      </p:sp>
      <p:sp>
        <p:nvSpPr>
          <p:cNvPr id="16" name="Title 15">
            <a:extLst>
              <a:ext uri="{FF2B5EF4-FFF2-40B4-BE49-F238E27FC236}">
                <a16:creationId xmlns:a16="http://schemas.microsoft.com/office/drawing/2014/main" id="{7D7BE583-BD75-F4D1-6F8E-72B8F64B6BB3}"/>
              </a:ext>
            </a:extLst>
          </p:cNvPr>
          <p:cNvSpPr>
            <a:spLocks noGrp="1"/>
          </p:cNvSpPr>
          <p:nvPr>
            <p:ph type="title"/>
          </p:nvPr>
        </p:nvSpPr>
        <p:spPr>
          <a:xfrm>
            <a:off x="5260736" y="2403832"/>
            <a:ext cx="9405819" cy="1143000"/>
          </a:xfrm>
        </p:spPr>
        <p:txBody>
          <a:bodyPr>
            <a:noAutofit/>
          </a:bodyPr>
          <a:lstStyle/>
          <a:p>
            <a:r>
              <a:rPr lang="en-US" b="1" dirty="0">
                <a:solidFill>
                  <a:schemeClr val="tx2"/>
                </a:solidFill>
                <a:latin typeface="Times New Roman" panose="02020603050405020304" pitchFamily="18" charset="0"/>
                <a:cs typeface="Times New Roman" panose="02020603050405020304" pitchFamily="18" charset="0"/>
              </a:rPr>
              <a:t>BÁO CÁO BIỆN PHÁP GIÁO DỤC </a:t>
            </a:r>
            <a:endParaRPr lang="vi-VN" b="1" dirty="0">
              <a:solidFill>
                <a:schemeClr val="tx2"/>
              </a:solidFill>
              <a:latin typeface="Times New Roman" panose="02020603050405020304" pitchFamily="18" charset="0"/>
              <a:cs typeface="Times New Roman" panose="02020603050405020304" pitchFamily="18" charset="0"/>
            </a:endParaRPr>
          </a:p>
        </p:txBody>
      </p:sp>
      <p:sp>
        <p:nvSpPr>
          <p:cNvPr id="20" name="Title 15">
            <a:extLst>
              <a:ext uri="{FF2B5EF4-FFF2-40B4-BE49-F238E27FC236}">
                <a16:creationId xmlns:a16="http://schemas.microsoft.com/office/drawing/2014/main" id="{447DE8E7-50D8-8F1E-E3D1-C70A84D68537}"/>
              </a:ext>
            </a:extLst>
          </p:cNvPr>
          <p:cNvSpPr txBox="1">
            <a:spLocks/>
          </p:cNvSpPr>
          <p:nvPr/>
        </p:nvSpPr>
        <p:spPr>
          <a:xfrm>
            <a:off x="4702051" y="1037731"/>
            <a:ext cx="940581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Times New Roman" panose="02020603050405020304" pitchFamily="18" charset="0"/>
                <a:cs typeface="Times New Roman" panose="02020603050405020304" pitchFamily="18" charset="0"/>
              </a:rPr>
              <a:t>UỶ BAN NHÂN DÂN QUẬN 6</a:t>
            </a:r>
            <a:br>
              <a:rPr lang="en-US" sz="3200" b="1">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TRƯỜNG MẦM NON RẠNG ĐÔNG 4</a:t>
            </a:r>
            <a:endParaRPr lang="vi-VN" sz="3200" b="1" dirty="0">
              <a:latin typeface="Times New Roman" panose="02020603050405020304" pitchFamily="18" charset="0"/>
              <a:cs typeface="Times New Roman" panose="02020603050405020304" pitchFamily="18" charset="0"/>
            </a:endParaRPr>
          </a:p>
        </p:txBody>
      </p:sp>
      <p:sp>
        <p:nvSpPr>
          <p:cNvPr id="21" name="Title 15">
            <a:extLst>
              <a:ext uri="{FF2B5EF4-FFF2-40B4-BE49-F238E27FC236}">
                <a16:creationId xmlns:a16="http://schemas.microsoft.com/office/drawing/2014/main" id="{E873963D-5163-30F5-647B-B853302E3E1F}"/>
              </a:ext>
            </a:extLst>
          </p:cNvPr>
          <p:cNvSpPr txBox="1">
            <a:spLocks/>
          </p:cNvSpPr>
          <p:nvPr/>
        </p:nvSpPr>
        <p:spPr>
          <a:xfrm>
            <a:off x="1005254" y="3695508"/>
            <a:ext cx="16414782" cy="2582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err="1">
                <a:solidFill>
                  <a:schemeClr val="accent2"/>
                </a:solidFill>
                <a:latin typeface="+mn-lt"/>
                <a:cs typeface="Times New Roman" panose="02020603050405020304" pitchFamily="18" charset="0"/>
              </a:rPr>
              <a:t>Tên</a:t>
            </a:r>
            <a:r>
              <a:rPr lang="en-US" sz="5400" b="1" dirty="0">
                <a:solidFill>
                  <a:schemeClr val="accent2"/>
                </a:solidFill>
                <a:latin typeface="+mn-lt"/>
                <a:cs typeface="Times New Roman" panose="02020603050405020304" pitchFamily="18" charset="0"/>
              </a:rPr>
              <a:t> </a:t>
            </a:r>
            <a:r>
              <a:rPr lang="en-US" sz="5400" b="1" dirty="0" err="1">
                <a:solidFill>
                  <a:schemeClr val="accent2"/>
                </a:solidFill>
                <a:latin typeface="+mn-lt"/>
                <a:cs typeface="Times New Roman" panose="02020603050405020304" pitchFamily="18" charset="0"/>
              </a:rPr>
              <a:t>đề</a:t>
            </a:r>
            <a:r>
              <a:rPr lang="en-US" sz="5400" b="1" dirty="0">
                <a:solidFill>
                  <a:schemeClr val="accent2"/>
                </a:solidFill>
                <a:latin typeface="+mn-lt"/>
                <a:cs typeface="Times New Roman" panose="02020603050405020304" pitchFamily="18" charset="0"/>
              </a:rPr>
              <a:t> </a:t>
            </a:r>
            <a:r>
              <a:rPr lang="en-US" sz="5400" b="1" dirty="0" err="1">
                <a:solidFill>
                  <a:schemeClr val="accent2"/>
                </a:solidFill>
                <a:latin typeface="+mn-lt"/>
                <a:cs typeface="Times New Roman" panose="02020603050405020304" pitchFamily="18" charset="0"/>
              </a:rPr>
              <a:t>tài</a:t>
            </a:r>
            <a:r>
              <a:rPr lang="en-US" sz="5400" b="1" dirty="0">
                <a:solidFill>
                  <a:schemeClr val="accent2"/>
                </a:solidFill>
                <a:latin typeface="+mn-lt"/>
                <a:cs typeface="Times New Roman" panose="02020603050405020304" pitchFamily="18" charset="0"/>
              </a:rPr>
              <a:t>: MỘT SỐ BIỆN PHÁP NÂNG CAO HIỆU QUẢ GIÁO DỤC AN TOÀN GIAO THÔNG CHO TRẺ 4-5 TUỔI Ở TRƯỜNG MẦM NON </a:t>
            </a:r>
            <a:endParaRPr lang="vi-VN" sz="5400" b="1" dirty="0">
              <a:solidFill>
                <a:schemeClr val="accent2"/>
              </a:solidFill>
              <a:latin typeface="+mn-lt"/>
              <a:cs typeface="Times New Roman" panose="02020603050405020304" pitchFamily="18" charset="0"/>
            </a:endParaRPr>
          </a:p>
        </p:txBody>
      </p:sp>
      <p:sp>
        <p:nvSpPr>
          <p:cNvPr id="22" name="Title 15">
            <a:extLst>
              <a:ext uri="{FF2B5EF4-FFF2-40B4-BE49-F238E27FC236}">
                <a16:creationId xmlns:a16="http://schemas.microsoft.com/office/drawing/2014/main" id="{D22D6F18-A78F-C60E-2307-4E83B81E169E}"/>
              </a:ext>
            </a:extLst>
          </p:cNvPr>
          <p:cNvSpPr txBox="1">
            <a:spLocks/>
          </p:cNvSpPr>
          <p:nvPr/>
        </p:nvSpPr>
        <p:spPr>
          <a:xfrm>
            <a:off x="4702051" y="6592801"/>
            <a:ext cx="940581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latin typeface="Times New Roman" panose="02020603050405020304" pitchFamily="18" charset="0"/>
                <a:cs typeface="Times New Roman" panose="02020603050405020304" pitchFamily="18" charset="0"/>
              </a:rPr>
              <a:t>Giáo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Hồng</a:t>
            </a:r>
            <a:r>
              <a:rPr lang="en-US" sz="3600" b="1" dirty="0">
                <a:latin typeface="Times New Roman" panose="02020603050405020304" pitchFamily="18" charset="0"/>
                <a:cs typeface="Times New Roman" panose="02020603050405020304" pitchFamily="18" charset="0"/>
              </a:rPr>
              <a:t> </a:t>
            </a:r>
          </a:p>
          <a:p>
            <a:r>
              <a:rPr lang="en-US" sz="3600" b="1" dirty="0" err="1">
                <a:latin typeface="Times New Roman" panose="02020603050405020304" pitchFamily="18" charset="0"/>
                <a:cs typeface="Times New Roman" panose="02020603050405020304" pitchFamily="18" charset="0"/>
              </a:rPr>
              <a:t>Đơn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mầm</a:t>
            </a:r>
            <a:r>
              <a:rPr lang="en-US" sz="3600" b="1" dirty="0">
                <a:latin typeface="Times New Roman" panose="02020603050405020304" pitchFamily="18" charset="0"/>
                <a:cs typeface="Times New Roman" panose="02020603050405020304" pitchFamily="18" charset="0"/>
              </a:rPr>
              <a:t> non </a:t>
            </a:r>
            <a:r>
              <a:rPr lang="en-US" sz="3600" b="1" dirty="0" err="1">
                <a:latin typeface="Times New Roman" panose="02020603050405020304" pitchFamily="18" charset="0"/>
                <a:cs typeface="Times New Roman" panose="02020603050405020304" pitchFamily="18" charset="0"/>
              </a:rPr>
              <a:t>Rạng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Đông</a:t>
            </a:r>
            <a:r>
              <a:rPr lang="en-US" sz="3600" b="1" dirty="0">
                <a:latin typeface="Times New Roman" panose="02020603050405020304" pitchFamily="18" charset="0"/>
                <a:cs typeface="Times New Roman" panose="02020603050405020304" pitchFamily="18" charset="0"/>
              </a:rPr>
              <a:t> 4</a:t>
            </a:r>
            <a:endParaRPr lang="vi-VN"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44688"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8212" y="8141359"/>
            <a:ext cx="3534128" cy="2158811"/>
          </a:xfrm>
          <a:custGeom>
            <a:avLst/>
            <a:gdLst/>
            <a:ahLst/>
            <a:cxnLst/>
            <a:rect l="l" t="t" r="r" b="b"/>
            <a:pathLst>
              <a:path w="4777660" h="2609285">
                <a:moveTo>
                  <a:pt x="0" y="0"/>
                </a:moveTo>
                <a:lnTo>
                  <a:pt x="4777661" y="0"/>
                </a:lnTo>
                <a:lnTo>
                  <a:pt x="4777661" y="2609285"/>
                </a:lnTo>
                <a:lnTo>
                  <a:pt x="0" y="2609285"/>
                </a:lnTo>
                <a:lnTo>
                  <a:pt x="0" y="0"/>
                </a:lnTo>
                <a:close/>
              </a:path>
            </a:pathLst>
          </a:custGeom>
          <a:blipFill>
            <a:blip r:embed="rId3"/>
            <a:stretch>
              <a:fillRect b="-9094"/>
            </a:stretch>
          </a:blipFill>
        </p:spPr>
        <p:txBody>
          <a:bodyPr/>
          <a:lstStyle/>
          <a:p>
            <a:endParaRPr lang="vi-VN"/>
          </a:p>
        </p:txBody>
      </p:sp>
      <p:grpSp>
        <p:nvGrpSpPr>
          <p:cNvPr id="7" name="Group 7"/>
          <p:cNvGrpSpPr/>
          <p:nvPr/>
        </p:nvGrpSpPr>
        <p:grpSpPr>
          <a:xfrm>
            <a:off x="16292766" y="-167543"/>
            <a:ext cx="2261300" cy="2976794"/>
            <a:chOff x="1412259" y="-455799"/>
            <a:chExt cx="3015067" cy="3969059"/>
          </a:xfrm>
        </p:grpSpPr>
        <p:sp>
          <p:nvSpPr>
            <p:cNvPr id="8" name="Freeform 8"/>
            <p:cNvSpPr/>
            <p:nvPr/>
          </p:nvSpPr>
          <p:spPr>
            <a:xfrm>
              <a:off x="2641079" y="861844"/>
              <a:ext cx="1786247" cy="2651416"/>
            </a:xfrm>
            <a:custGeom>
              <a:avLst/>
              <a:gdLst/>
              <a:ahLst/>
              <a:cxnLst/>
              <a:rect l="l" t="t" r="r" b="b"/>
              <a:pathLst>
                <a:path w="1786247" h="2651416">
                  <a:moveTo>
                    <a:pt x="0" y="0"/>
                  </a:moveTo>
                  <a:lnTo>
                    <a:pt x="1786247" y="0"/>
                  </a:lnTo>
                  <a:lnTo>
                    <a:pt x="1786247" y="2651416"/>
                  </a:lnTo>
                  <a:lnTo>
                    <a:pt x="0" y="2651416"/>
                  </a:lnTo>
                  <a:lnTo>
                    <a:pt x="0"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vi-VN" dirty="0"/>
            </a:p>
          </p:txBody>
        </p:sp>
        <p:sp>
          <p:nvSpPr>
            <p:cNvPr id="9" name="Freeform 9"/>
            <p:cNvSpPr/>
            <p:nvPr/>
          </p:nvSpPr>
          <p:spPr>
            <a:xfrm rot="21255867" flipH="1">
              <a:off x="1412259" y="-455799"/>
              <a:ext cx="1444890" cy="2144722"/>
            </a:xfrm>
            <a:custGeom>
              <a:avLst/>
              <a:gdLst/>
              <a:ahLst/>
              <a:cxnLst/>
              <a:rect l="l" t="t" r="r" b="b"/>
              <a:pathLst>
                <a:path w="1444889" h="2144722">
                  <a:moveTo>
                    <a:pt x="1444890" y="0"/>
                  </a:moveTo>
                  <a:lnTo>
                    <a:pt x="0" y="0"/>
                  </a:lnTo>
                  <a:lnTo>
                    <a:pt x="0" y="2144722"/>
                  </a:lnTo>
                  <a:lnTo>
                    <a:pt x="1444890" y="2144722"/>
                  </a:lnTo>
                  <a:lnTo>
                    <a:pt x="1444890" y="0"/>
                  </a:lnTo>
                  <a:close/>
                </a:path>
              </a:pathLst>
            </a:custGeom>
            <a:blipFill>
              <a:blip r:embed="rId6">
                <a:extLst>
                  <a:ext uri="{96DAC541-7B7A-43D3-8B79-37D633B846F1}">
                    <asvg:svgBlip xmlns:asvg="http://schemas.microsoft.com/office/drawing/2016/SVG/main" r:embed="rId7"/>
                  </a:ext>
                </a:extLst>
              </a:blip>
              <a:stretch>
                <a:fillRect t="-203606" r="-550428" b="-153238"/>
              </a:stretch>
            </a:blipFill>
          </p:spPr>
          <p:txBody>
            <a:bodyPr/>
            <a:lstStyle/>
            <a:p>
              <a:endParaRPr lang="vi-VN" dirty="0"/>
            </a:p>
          </p:txBody>
        </p:sp>
      </p:grpSp>
      <p:grpSp>
        <p:nvGrpSpPr>
          <p:cNvPr id="10" name="Group 10"/>
          <p:cNvGrpSpPr/>
          <p:nvPr/>
        </p:nvGrpSpPr>
        <p:grpSpPr>
          <a:xfrm>
            <a:off x="-321516" y="-193996"/>
            <a:ext cx="2491570" cy="2976373"/>
            <a:chOff x="0" y="0"/>
            <a:chExt cx="3322093" cy="3968497"/>
          </a:xfrm>
        </p:grpSpPr>
        <p:sp>
          <p:nvSpPr>
            <p:cNvPr id="11" name="Freeform 11"/>
            <p:cNvSpPr/>
            <p:nvPr/>
          </p:nvSpPr>
          <p:spPr>
            <a:xfrm>
              <a:off x="0" y="234321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8">
                <a:extLst>
                  <a:ext uri="{96DAC541-7B7A-43D3-8B79-37D633B846F1}">
                    <asvg:svgBlip xmlns:asvg="http://schemas.microsoft.com/office/drawing/2016/SVG/main" r:embed="rId9"/>
                  </a:ext>
                </a:extLst>
              </a:blip>
              <a:stretch>
                <a:fillRect l="-753958" b="-421015"/>
              </a:stretch>
            </a:blipFill>
          </p:spPr>
          <p:txBody>
            <a:bodyPr/>
            <a:lstStyle/>
            <a:p>
              <a:endParaRPr lang="vi-VN"/>
            </a:p>
          </p:txBody>
        </p:sp>
        <p:sp>
          <p:nvSpPr>
            <p:cNvPr id="12" name="Freeform 12"/>
            <p:cNvSpPr/>
            <p:nvPr/>
          </p:nvSpPr>
          <p:spPr>
            <a:xfrm>
              <a:off x="1233907" y="0"/>
              <a:ext cx="2088185" cy="2650409"/>
            </a:xfrm>
            <a:custGeom>
              <a:avLst/>
              <a:gdLst/>
              <a:ahLst/>
              <a:cxnLst/>
              <a:rect l="l" t="t" r="r" b="b"/>
              <a:pathLst>
                <a:path w="2088185" h="2650409">
                  <a:moveTo>
                    <a:pt x="0" y="0"/>
                  </a:moveTo>
                  <a:lnTo>
                    <a:pt x="2088186" y="0"/>
                  </a:lnTo>
                  <a:lnTo>
                    <a:pt x="2088186" y="2650409"/>
                  </a:lnTo>
                  <a:lnTo>
                    <a:pt x="0" y="2650409"/>
                  </a:lnTo>
                  <a:lnTo>
                    <a:pt x="0" y="0"/>
                  </a:lnTo>
                  <a:close/>
                </a:path>
              </a:pathLst>
            </a:custGeom>
            <a:blipFill>
              <a:blip r:embed="rId10">
                <a:extLst>
                  <a:ext uri="{96DAC541-7B7A-43D3-8B79-37D633B846F1}">
                    <asvg:svgBlip xmlns:asvg="http://schemas.microsoft.com/office/drawing/2016/SVG/main" r:embed="rId11"/>
                  </a:ext>
                </a:extLst>
              </a:blip>
              <a:stretch>
                <a:fillRect t="-243497" r="-565133" b="-202852"/>
              </a:stretch>
            </a:blipFill>
          </p:spPr>
          <p:txBody>
            <a:bodyPr/>
            <a:lstStyle/>
            <a:p>
              <a:endParaRPr lang="vi-VN"/>
            </a:p>
          </p:txBody>
        </p:sp>
      </p:grpSp>
      <p:grpSp>
        <p:nvGrpSpPr>
          <p:cNvPr id="29" name="Group 29"/>
          <p:cNvGrpSpPr/>
          <p:nvPr/>
        </p:nvGrpSpPr>
        <p:grpSpPr>
          <a:xfrm>
            <a:off x="12217395" y="4656918"/>
            <a:ext cx="1002571" cy="777251"/>
            <a:chOff x="0" y="56528"/>
            <a:chExt cx="1336761" cy="1036334"/>
          </a:xfrm>
        </p:grpSpPr>
        <p:sp>
          <p:nvSpPr>
            <p:cNvPr id="32" name="TextBox 32"/>
            <p:cNvSpPr txBox="1"/>
            <p:nvPr/>
          </p:nvSpPr>
          <p:spPr>
            <a:xfrm>
              <a:off x="194573" y="56528"/>
              <a:ext cx="979808" cy="1036334"/>
            </a:xfrm>
            <a:prstGeom prst="rect">
              <a:avLst/>
            </a:prstGeom>
          </p:spPr>
          <p:txBody>
            <a:bodyPr lIns="20451" tIns="20451" rIns="20451" bIns="20451" rtlCol="0" anchor="ctr"/>
            <a:lstStyle/>
            <a:p>
              <a:pPr algn="ctr">
                <a:lnSpc>
                  <a:spcPts val="2240"/>
                </a:lnSpc>
                <a:spcBef>
                  <a:spcPct val="0"/>
                </a:spcBef>
              </a:pPr>
              <a:endParaRPr/>
            </a:p>
          </p:txBody>
        </p:sp>
        <p:sp>
          <p:nvSpPr>
            <p:cNvPr id="33" name="TextBox 33"/>
            <p:cNvSpPr txBox="1"/>
            <p:nvPr/>
          </p:nvSpPr>
          <p:spPr>
            <a:xfrm>
              <a:off x="0" y="192892"/>
              <a:ext cx="1336761" cy="825782"/>
            </a:xfrm>
            <a:prstGeom prst="rect">
              <a:avLst/>
            </a:prstGeom>
          </p:spPr>
          <p:txBody>
            <a:bodyPr lIns="0" tIns="0" rIns="0" bIns="0" rtlCol="0" anchor="t">
              <a:spAutoFit/>
            </a:bodyPr>
            <a:lstStyle/>
            <a:p>
              <a:pPr algn="ctr">
                <a:lnSpc>
                  <a:spcPts val="5039"/>
                </a:lnSpc>
              </a:pPr>
              <a:endParaRPr lang="en-US" sz="3599" b="1" dirty="0">
                <a:solidFill>
                  <a:srgbClr val="FFFFFF"/>
                </a:solidFill>
                <a:latin typeface="Balsamiq Sans Bold"/>
                <a:ea typeface="Balsamiq Sans Bold"/>
                <a:cs typeface="Balsamiq Sans Bold"/>
                <a:sym typeface="Balsamiq Sans Bold"/>
              </a:endParaRPr>
            </a:p>
          </p:txBody>
        </p:sp>
      </p:grpSp>
      <p:sp>
        <p:nvSpPr>
          <p:cNvPr id="34" name="Freeform 34"/>
          <p:cNvSpPr/>
          <p:nvPr/>
        </p:nvSpPr>
        <p:spPr>
          <a:xfrm flipH="1">
            <a:off x="14672420" y="8266199"/>
            <a:ext cx="3751059" cy="1988563"/>
          </a:xfrm>
          <a:custGeom>
            <a:avLst/>
            <a:gdLst/>
            <a:ahLst/>
            <a:cxnLst/>
            <a:rect l="l" t="t" r="r" b="b"/>
            <a:pathLst>
              <a:path w="4777660" h="2609285">
                <a:moveTo>
                  <a:pt x="4777661" y="0"/>
                </a:moveTo>
                <a:lnTo>
                  <a:pt x="0" y="0"/>
                </a:lnTo>
                <a:lnTo>
                  <a:pt x="0" y="2609285"/>
                </a:lnTo>
                <a:lnTo>
                  <a:pt x="4777661" y="2609285"/>
                </a:lnTo>
                <a:lnTo>
                  <a:pt x="4777661" y="0"/>
                </a:lnTo>
                <a:close/>
              </a:path>
            </a:pathLst>
          </a:custGeom>
          <a:blipFill>
            <a:blip r:embed="rId3"/>
            <a:stretch>
              <a:fillRect b="-9094"/>
            </a:stretch>
          </a:blipFill>
        </p:spPr>
        <p:txBody>
          <a:bodyPr/>
          <a:lstStyle/>
          <a:p>
            <a:endParaRPr lang="vi-VN"/>
          </a:p>
        </p:txBody>
      </p:sp>
      <p:sp>
        <p:nvSpPr>
          <p:cNvPr id="37" name="Rectangle: Rounded Corners 36">
            <a:extLst>
              <a:ext uri="{FF2B5EF4-FFF2-40B4-BE49-F238E27FC236}">
                <a16:creationId xmlns:a16="http://schemas.microsoft.com/office/drawing/2014/main" id="{7B8DDB02-D74E-8BFD-F103-8A4292BC751B}"/>
              </a:ext>
            </a:extLst>
          </p:cNvPr>
          <p:cNvSpPr/>
          <p:nvPr/>
        </p:nvSpPr>
        <p:spPr>
          <a:xfrm>
            <a:off x="1540840" y="845139"/>
            <a:ext cx="15600801" cy="169259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B0EF5991-26E4-E9C7-4943-8F1EEE43BDF4}"/>
              </a:ext>
            </a:extLst>
          </p:cNvPr>
          <p:cNvSpPr txBox="1"/>
          <p:nvPr/>
        </p:nvSpPr>
        <p:spPr>
          <a:xfrm>
            <a:off x="1991257" y="850228"/>
            <a:ext cx="15732389" cy="1708160"/>
          </a:xfrm>
          <a:prstGeom prst="rect">
            <a:avLst/>
          </a:prstGeom>
          <a:noFill/>
        </p:spPr>
        <p:txBody>
          <a:bodyPr wrap="square">
            <a:spAutoFit/>
          </a:bodyPr>
          <a:lstStyle/>
          <a:p>
            <a:r>
              <a:rPr lang="en-US" sz="5000" b="1" i="1" dirty="0" err="1">
                <a:effectLst/>
                <a:latin typeface="Times New Roman" panose="02020603050405020304" pitchFamily="18" charset="0"/>
                <a:ea typeface="Times New Roman" panose="02020603050405020304" pitchFamily="18" charset="0"/>
              </a:rPr>
              <a:t>Biện</a:t>
            </a:r>
            <a:r>
              <a:rPr lang="en-US" sz="5000" b="1" i="1" dirty="0">
                <a:effectLst/>
                <a:latin typeface="Times New Roman" panose="02020603050405020304" pitchFamily="18" charset="0"/>
                <a:ea typeface="Times New Roman" panose="02020603050405020304" pitchFamily="18" charset="0"/>
              </a:rPr>
              <a:t> </a:t>
            </a:r>
            <a:r>
              <a:rPr lang="en-US" sz="5000" b="1" i="1" dirty="0" err="1">
                <a:effectLst/>
                <a:latin typeface="Times New Roman" panose="02020603050405020304" pitchFamily="18" charset="0"/>
                <a:ea typeface="Times New Roman" panose="02020603050405020304" pitchFamily="18" charset="0"/>
              </a:rPr>
              <a:t>pháp</a:t>
            </a:r>
            <a:r>
              <a:rPr lang="en-US" sz="5000" b="1" i="1" dirty="0">
                <a:effectLst/>
                <a:latin typeface="Times New Roman" panose="02020603050405020304" pitchFamily="18" charset="0"/>
                <a:ea typeface="Times New Roman" panose="02020603050405020304" pitchFamily="18" charset="0"/>
              </a:rPr>
              <a:t> 3:</a:t>
            </a:r>
            <a:r>
              <a:rPr lang="en-US" sz="5000" b="1" i="1" dirty="0">
                <a:effectLst/>
                <a:latin typeface="Times New Roman" panose="02020603050405020304" pitchFamily="18" charset="0"/>
                <a:ea typeface="Calibri" panose="020F0502020204030204" pitchFamily="34" charset="0"/>
              </a:rPr>
              <a:t> </a:t>
            </a:r>
            <a:r>
              <a:rPr lang="pt-BR" sz="5000" b="1" i="1" dirty="0">
                <a:effectLst/>
                <a:latin typeface="Times New Roman" panose="02020603050405020304" pitchFamily="18" charset="0"/>
                <a:ea typeface="Calibri" panose="020F0502020204030204" pitchFamily="34" charset="0"/>
              </a:rPr>
              <a:t>Tuyên truyền, phối kết hợp với phụ huynh giáo dục an toàn giao thông cho trẻ</a:t>
            </a:r>
            <a:r>
              <a:rPr lang="pt-BR" sz="5500" b="1" i="1" dirty="0">
                <a:effectLst/>
                <a:latin typeface="Times New Roman" panose="02020603050405020304" pitchFamily="18" charset="0"/>
                <a:ea typeface="Calibri" panose="020F0502020204030204" pitchFamily="34" charset="0"/>
              </a:rPr>
              <a:t>.</a:t>
            </a:r>
            <a:r>
              <a:rPr lang="en-US" sz="5500" b="1" i="1" dirty="0">
                <a:effectLst/>
                <a:latin typeface="Times New Roman" panose="02020603050405020304" pitchFamily="18" charset="0"/>
                <a:ea typeface="Calibri" panose="020F0502020204030204" pitchFamily="34" charset="0"/>
              </a:rPr>
              <a:t> </a:t>
            </a:r>
            <a:endParaRPr lang="vi-VN" sz="5500" dirty="0"/>
          </a:p>
        </p:txBody>
      </p:sp>
      <p:pic>
        <p:nvPicPr>
          <p:cNvPr id="40" name="Picture 39" descr="A person and child on a scooter&#10;&#10;AI-generated content may be incorrect.">
            <a:extLst>
              <a:ext uri="{FF2B5EF4-FFF2-40B4-BE49-F238E27FC236}">
                <a16:creationId xmlns:a16="http://schemas.microsoft.com/office/drawing/2014/main" id="{56E18C4E-F113-A36C-882F-22E355A465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75916" y="2739214"/>
            <a:ext cx="5668084" cy="6828374"/>
          </a:xfrm>
          <a:prstGeom prst="rect">
            <a:avLst/>
          </a:prstGeom>
        </p:spPr>
      </p:pic>
      <p:pic>
        <p:nvPicPr>
          <p:cNvPr id="42" name="Picture 41" descr="A child riding a motorcycle with a mask on her back&#10;&#10;AI-generated content may be incorrect.">
            <a:extLst>
              <a:ext uri="{FF2B5EF4-FFF2-40B4-BE49-F238E27FC236}">
                <a16:creationId xmlns:a16="http://schemas.microsoft.com/office/drawing/2014/main" id="{52E09400-645D-5EBC-B950-9673538FC9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19989" y="2774507"/>
            <a:ext cx="5692095" cy="67910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1689B24D-3889-A65A-2793-CB9BCB1A317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E500B5-7314-A45D-B87B-E41EDB39973A}"/>
              </a:ext>
            </a:extLst>
          </p:cNvPr>
          <p:cNvGrpSpPr/>
          <p:nvPr/>
        </p:nvGrpSpPr>
        <p:grpSpPr>
          <a:xfrm>
            <a:off x="228600" y="641856"/>
            <a:ext cx="17435820" cy="9003288"/>
            <a:chOff x="0" y="0"/>
            <a:chExt cx="4508901" cy="2371236"/>
          </a:xfrm>
        </p:grpSpPr>
        <p:sp>
          <p:nvSpPr>
            <p:cNvPr id="3" name="Freeform 3">
              <a:extLst>
                <a:ext uri="{FF2B5EF4-FFF2-40B4-BE49-F238E27FC236}">
                  <a16:creationId xmlns:a16="http://schemas.microsoft.com/office/drawing/2014/main" id="{06708F03-409C-2948-5A4A-335495ABB90D}"/>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a:p>
          </p:txBody>
        </p:sp>
        <p:sp>
          <p:nvSpPr>
            <p:cNvPr id="4" name="TextBox 4">
              <a:extLst>
                <a:ext uri="{FF2B5EF4-FFF2-40B4-BE49-F238E27FC236}">
                  <a16:creationId xmlns:a16="http://schemas.microsoft.com/office/drawing/2014/main" id="{CB5B5997-CDBA-AB16-21BA-8D2C9925C4E0}"/>
                </a:ext>
              </a:extLst>
            </p:cNvPr>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7" name="Group 7">
            <a:extLst>
              <a:ext uri="{FF2B5EF4-FFF2-40B4-BE49-F238E27FC236}">
                <a16:creationId xmlns:a16="http://schemas.microsoft.com/office/drawing/2014/main" id="{07132BC7-7C33-D627-9CD7-D1E9054CB021}"/>
              </a:ext>
            </a:extLst>
          </p:cNvPr>
          <p:cNvGrpSpPr/>
          <p:nvPr/>
        </p:nvGrpSpPr>
        <p:grpSpPr>
          <a:xfrm>
            <a:off x="16292766" y="-167543"/>
            <a:ext cx="2261300" cy="2976794"/>
            <a:chOff x="1412259" y="-455799"/>
            <a:chExt cx="3015067" cy="3969059"/>
          </a:xfrm>
        </p:grpSpPr>
        <p:sp>
          <p:nvSpPr>
            <p:cNvPr id="8" name="Freeform 8">
              <a:extLst>
                <a:ext uri="{FF2B5EF4-FFF2-40B4-BE49-F238E27FC236}">
                  <a16:creationId xmlns:a16="http://schemas.microsoft.com/office/drawing/2014/main" id="{35EB233C-C9ED-4E04-EBC0-1A95B5EB45F5}"/>
                </a:ext>
              </a:extLst>
            </p:cNvPr>
            <p:cNvSpPr/>
            <p:nvPr/>
          </p:nvSpPr>
          <p:spPr>
            <a:xfrm>
              <a:off x="2641079" y="861844"/>
              <a:ext cx="1786247" cy="2651416"/>
            </a:xfrm>
            <a:custGeom>
              <a:avLst/>
              <a:gdLst/>
              <a:ahLst/>
              <a:cxnLst/>
              <a:rect l="l" t="t" r="r" b="b"/>
              <a:pathLst>
                <a:path w="1786247" h="2651416">
                  <a:moveTo>
                    <a:pt x="0" y="0"/>
                  </a:moveTo>
                  <a:lnTo>
                    <a:pt x="1786247" y="0"/>
                  </a:lnTo>
                  <a:lnTo>
                    <a:pt x="1786247" y="2651416"/>
                  </a:lnTo>
                  <a:lnTo>
                    <a:pt x="0" y="2651416"/>
                  </a:lnTo>
                  <a:lnTo>
                    <a:pt x="0" y="0"/>
                  </a:lnTo>
                  <a:close/>
                </a:path>
              </a:pathLst>
            </a:custGeom>
            <a:blipFill>
              <a:blip r:embed="rId3">
                <a:extLst>
                  <a:ext uri="{96DAC541-7B7A-43D3-8B79-37D633B846F1}">
                    <asvg:svgBlip xmlns:asvg="http://schemas.microsoft.com/office/drawing/2016/SVG/main" r:embed="rId4"/>
                  </a:ext>
                </a:extLst>
              </a:blip>
              <a:stretch>
                <a:fillRect t="-203606" r="-550428" b="-153238"/>
              </a:stretch>
            </a:blipFill>
          </p:spPr>
          <p:txBody>
            <a:bodyPr/>
            <a:lstStyle/>
            <a:p>
              <a:endParaRPr lang="vi-VN" dirty="0"/>
            </a:p>
          </p:txBody>
        </p:sp>
        <p:sp>
          <p:nvSpPr>
            <p:cNvPr id="9" name="Freeform 9">
              <a:extLst>
                <a:ext uri="{FF2B5EF4-FFF2-40B4-BE49-F238E27FC236}">
                  <a16:creationId xmlns:a16="http://schemas.microsoft.com/office/drawing/2014/main" id="{43954E9A-44A5-87F4-880E-F091CC08DA2D}"/>
                </a:ext>
              </a:extLst>
            </p:cNvPr>
            <p:cNvSpPr/>
            <p:nvPr/>
          </p:nvSpPr>
          <p:spPr>
            <a:xfrm rot="21255867" flipH="1">
              <a:off x="1412259" y="-455799"/>
              <a:ext cx="1444890" cy="2144722"/>
            </a:xfrm>
            <a:custGeom>
              <a:avLst/>
              <a:gdLst/>
              <a:ahLst/>
              <a:cxnLst/>
              <a:rect l="l" t="t" r="r" b="b"/>
              <a:pathLst>
                <a:path w="1444889" h="2144722">
                  <a:moveTo>
                    <a:pt x="1444890" y="0"/>
                  </a:moveTo>
                  <a:lnTo>
                    <a:pt x="0" y="0"/>
                  </a:lnTo>
                  <a:lnTo>
                    <a:pt x="0" y="2144722"/>
                  </a:lnTo>
                  <a:lnTo>
                    <a:pt x="1444890" y="2144722"/>
                  </a:lnTo>
                  <a:lnTo>
                    <a:pt x="1444890" y="0"/>
                  </a:lnTo>
                  <a:close/>
                </a:path>
              </a:pathLst>
            </a:custGeom>
            <a:blipFill>
              <a:blip r:embed="rId5">
                <a:extLst>
                  <a:ext uri="{96DAC541-7B7A-43D3-8B79-37D633B846F1}">
                    <asvg:svgBlip xmlns:asvg="http://schemas.microsoft.com/office/drawing/2016/SVG/main" r:embed="rId6"/>
                  </a:ext>
                </a:extLst>
              </a:blip>
              <a:stretch>
                <a:fillRect t="-203606" r="-550428" b="-153238"/>
              </a:stretch>
            </a:blipFill>
          </p:spPr>
          <p:txBody>
            <a:bodyPr/>
            <a:lstStyle/>
            <a:p>
              <a:endParaRPr lang="vi-VN" dirty="0"/>
            </a:p>
          </p:txBody>
        </p:sp>
      </p:grpSp>
      <p:grpSp>
        <p:nvGrpSpPr>
          <p:cNvPr id="10" name="Group 10">
            <a:extLst>
              <a:ext uri="{FF2B5EF4-FFF2-40B4-BE49-F238E27FC236}">
                <a16:creationId xmlns:a16="http://schemas.microsoft.com/office/drawing/2014/main" id="{34E9DCA6-15C5-77E2-F082-6B967F3A9287}"/>
              </a:ext>
            </a:extLst>
          </p:cNvPr>
          <p:cNvGrpSpPr/>
          <p:nvPr/>
        </p:nvGrpSpPr>
        <p:grpSpPr>
          <a:xfrm>
            <a:off x="-321516" y="-193996"/>
            <a:ext cx="2491570" cy="2976373"/>
            <a:chOff x="0" y="0"/>
            <a:chExt cx="3322093" cy="3968497"/>
          </a:xfrm>
        </p:grpSpPr>
        <p:sp>
          <p:nvSpPr>
            <p:cNvPr id="11" name="Freeform 11">
              <a:extLst>
                <a:ext uri="{FF2B5EF4-FFF2-40B4-BE49-F238E27FC236}">
                  <a16:creationId xmlns:a16="http://schemas.microsoft.com/office/drawing/2014/main" id="{BF0D1640-7808-1162-F1D3-59A26083205F}"/>
                </a:ext>
              </a:extLst>
            </p:cNvPr>
            <p:cNvSpPr/>
            <p:nvPr/>
          </p:nvSpPr>
          <p:spPr>
            <a:xfrm>
              <a:off x="0" y="234321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7">
                <a:extLst>
                  <a:ext uri="{96DAC541-7B7A-43D3-8B79-37D633B846F1}">
                    <asvg:svgBlip xmlns:asvg="http://schemas.microsoft.com/office/drawing/2016/SVG/main" r:embed="rId8"/>
                  </a:ext>
                </a:extLst>
              </a:blip>
              <a:stretch>
                <a:fillRect l="-753958" b="-421015"/>
              </a:stretch>
            </a:blipFill>
          </p:spPr>
          <p:txBody>
            <a:bodyPr/>
            <a:lstStyle/>
            <a:p>
              <a:endParaRPr lang="vi-VN"/>
            </a:p>
          </p:txBody>
        </p:sp>
        <p:sp>
          <p:nvSpPr>
            <p:cNvPr id="12" name="Freeform 12">
              <a:extLst>
                <a:ext uri="{FF2B5EF4-FFF2-40B4-BE49-F238E27FC236}">
                  <a16:creationId xmlns:a16="http://schemas.microsoft.com/office/drawing/2014/main" id="{8D489770-4AAF-078D-243A-0021A9D68085}"/>
                </a:ext>
              </a:extLst>
            </p:cNvPr>
            <p:cNvSpPr/>
            <p:nvPr/>
          </p:nvSpPr>
          <p:spPr>
            <a:xfrm>
              <a:off x="1233907" y="0"/>
              <a:ext cx="2088185" cy="2650409"/>
            </a:xfrm>
            <a:custGeom>
              <a:avLst/>
              <a:gdLst/>
              <a:ahLst/>
              <a:cxnLst/>
              <a:rect l="l" t="t" r="r" b="b"/>
              <a:pathLst>
                <a:path w="2088185" h="2650409">
                  <a:moveTo>
                    <a:pt x="0" y="0"/>
                  </a:moveTo>
                  <a:lnTo>
                    <a:pt x="2088186" y="0"/>
                  </a:lnTo>
                  <a:lnTo>
                    <a:pt x="2088186" y="2650409"/>
                  </a:lnTo>
                  <a:lnTo>
                    <a:pt x="0" y="2650409"/>
                  </a:lnTo>
                  <a:lnTo>
                    <a:pt x="0" y="0"/>
                  </a:lnTo>
                  <a:close/>
                </a:path>
              </a:pathLst>
            </a:custGeom>
            <a:blipFill>
              <a:blip r:embed="rId9">
                <a:extLst>
                  <a:ext uri="{96DAC541-7B7A-43D3-8B79-37D633B846F1}">
                    <asvg:svgBlip xmlns:asvg="http://schemas.microsoft.com/office/drawing/2016/SVG/main" r:embed="rId10"/>
                  </a:ext>
                </a:extLst>
              </a:blip>
              <a:stretch>
                <a:fillRect t="-243497" r="-565133" b="-202852"/>
              </a:stretch>
            </a:blipFill>
          </p:spPr>
          <p:txBody>
            <a:bodyPr/>
            <a:lstStyle/>
            <a:p>
              <a:endParaRPr lang="vi-VN"/>
            </a:p>
          </p:txBody>
        </p:sp>
      </p:grpSp>
      <p:grpSp>
        <p:nvGrpSpPr>
          <p:cNvPr id="29" name="Group 29">
            <a:extLst>
              <a:ext uri="{FF2B5EF4-FFF2-40B4-BE49-F238E27FC236}">
                <a16:creationId xmlns:a16="http://schemas.microsoft.com/office/drawing/2014/main" id="{2B64A2E2-3D6E-FE59-B97E-8577FA100254}"/>
              </a:ext>
            </a:extLst>
          </p:cNvPr>
          <p:cNvGrpSpPr/>
          <p:nvPr/>
        </p:nvGrpSpPr>
        <p:grpSpPr>
          <a:xfrm>
            <a:off x="12217395" y="4656918"/>
            <a:ext cx="1002571" cy="777251"/>
            <a:chOff x="0" y="56528"/>
            <a:chExt cx="1336761" cy="1036334"/>
          </a:xfrm>
        </p:grpSpPr>
        <p:sp>
          <p:nvSpPr>
            <p:cNvPr id="32" name="TextBox 32">
              <a:extLst>
                <a:ext uri="{FF2B5EF4-FFF2-40B4-BE49-F238E27FC236}">
                  <a16:creationId xmlns:a16="http://schemas.microsoft.com/office/drawing/2014/main" id="{A92E21F1-A364-A8A4-2DD3-88D574A048FD}"/>
                </a:ext>
              </a:extLst>
            </p:cNvPr>
            <p:cNvSpPr txBox="1"/>
            <p:nvPr/>
          </p:nvSpPr>
          <p:spPr>
            <a:xfrm>
              <a:off x="194573" y="56528"/>
              <a:ext cx="979808" cy="1036334"/>
            </a:xfrm>
            <a:prstGeom prst="rect">
              <a:avLst/>
            </a:prstGeom>
          </p:spPr>
          <p:txBody>
            <a:bodyPr lIns="20451" tIns="20451" rIns="20451" bIns="20451" rtlCol="0" anchor="ctr"/>
            <a:lstStyle/>
            <a:p>
              <a:pPr algn="ctr">
                <a:lnSpc>
                  <a:spcPts val="2240"/>
                </a:lnSpc>
                <a:spcBef>
                  <a:spcPct val="0"/>
                </a:spcBef>
              </a:pPr>
              <a:endParaRPr/>
            </a:p>
          </p:txBody>
        </p:sp>
        <p:sp>
          <p:nvSpPr>
            <p:cNvPr id="33" name="TextBox 33">
              <a:extLst>
                <a:ext uri="{FF2B5EF4-FFF2-40B4-BE49-F238E27FC236}">
                  <a16:creationId xmlns:a16="http://schemas.microsoft.com/office/drawing/2014/main" id="{0D8561E8-6B4C-BF65-6B95-97D9B0008B02}"/>
                </a:ext>
              </a:extLst>
            </p:cNvPr>
            <p:cNvSpPr txBox="1"/>
            <p:nvPr/>
          </p:nvSpPr>
          <p:spPr>
            <a:xfrm>
              <a:off x="0" y="192892"/>
              <a:ext cx="1336761" cy="825782"/>
            </a:xfrm>
            <a:prstGeom prst="rect">
              <a:avLst/>
            </a:prstGeom>
          </p:spPr>
          <p:txBody>
            <a:bodyPr lIns="0" tIns="0" rIns="0" bIns="0" rtlCol="0" anchor="t">
              <a:spAutoFit/>
            </a:bodyPr>
            <a:lstStyle/>
            <a:p>
              <a:pPr algn="ctr">
                <a:lnSpc>
                  <a:spcPts val="5039"/>
                </a:lnSpc>
              </a:pPr>
              <a:endParaRPr lang="en-US" sz="3599" b="1" dirty="0">
                <a:solidFill>
                  <a:srgbClr val="FFFFFF"/>
                </a:solidFill>
                <a:latin typeface="Balsamiq Sans Bold"/>
                <a:ea typeface="Balsamiq Sans Bold"/>
                <a:cs typeface="Balsamiq Sans Bold"/>
                <a:sym typeface="Balsamiq Sans Bold"/>
              </a:endParaRPr>
            </a:p>
          </p:txBody>
        </p:sp>
      </p:grpSp>
      <p:sp>
        <p:nvSpPr>
          <p:cNvPr id="37" name="Rectangle: Rounded Corners 36">
            <a:extLst>
              <a:ext uri="{FF2B5EF4-FFF2-40B4-BE49-F238E27FC236}">
                <a16:creationId xmlns:a16="http://schemas.microsoft.com/office/drawing/2014/main" id="{608FDB66-B066-2D81-FC6F-CC7FC07BAD7C}"/>
              </a:ext>
            </a:extLst>
          </p:cNvPr>
          <p:cNvSpPr/>
          <p:nvPr/>
        </p:nvSpPr>
        <p:spPr>
          <a:xfrm>
            <a:off x="1540840" y="845139"/>
            <a:ext cx="15600801" cy="169259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a:extLst>
              <a:ext uri="{FF2B5EF4-FFF2-40B4-BE49-F238E27FC236}">
                <a16:creationId xmlns:a16="http://schemas.microsoft.com/office/drawing/2014/main" id="{959F5C99-C378-85CC-E0C1-520B5168A6A6}"/>
              </a:ext>
            </a:extLst>
          </p:cNvPr>
          <p:cNvSpPr txBox="1"/>
          <p:nvPr/>
        </p:nvSpPr>
        <p:spPr>
          <a:xfrm>
            <a:off x="1991257" y="850228"/>
            <a:ext cx="15732389" cy="1708160"/>
          </a:xfrm>
          <a:prstGeom prst="rect">
            <a:avLst/>
          </a:prstGeom>
          <a:noFill/>
        </p:spPr>
        <p:txBody>
          <a:bodyPr wrap="square">
            <a:spAutoFit/>
          </a:bodyPr>
          <a:lstStyle/>
          <a:p>
            <a:r>
              <a:rPr lang="en-US" sz="5000" b="1" i="1" dirty="0" err="1">
                <a:effectLst/>
                <a:latin typeface="Times New Roman" panose="02020603050405020304" pitchFamily="18" charset="0"/>
                <a:ea typeface="Times New Roman" panose="02020603050405020304" pitchFamily="18" charset="0"/>
              </a:rPr>
              <a:t>Biện</a:t>
            </a:r>
            <a:r>
              <a:rPr lang="en-US" sz="5000" b="1" i="1" dirty="0">
                <a:effectLst/>
                <a:latin typeface="Times New Roman" panose="02020603050405020304" pitchFamily="18" charset="0"/>
                <a:ea typeface="Times New Roman" panose="02020603050405020304" pitchFamily="18" charset="0"/>
              </a:rPr>
              <a:t> </a:t>
            </a:r>
            <a:r>
              <a:rPr lang="en-US" sz="5000" b="1" i="1" dirty="0" err="1">
                <a:effectLst/>
                <a:latin typeface="Times New Roman" panose="02020603050405020304" pitchFamily="18" charset="0"/>
                <a:ea typeface="Times New Roman" panose="02020603050405020304" pitchFamily="18" charset="0"/>
              </a:rPr>
              <a:t>pháp</a:t>
            </a:r>
            <a:r>
              <a:rPr lang="en-US" sz="5000" b="1" i="1" dirty="0">
                <a:effectLst/>
                <a:latin typeface="Times New Roman" panose="02020603050405020304" pitchFamily="18" charset="0"/>
                <a:ea typeface="Times New Roman" panose="02020603050405020304" pitchFamily="18" charset="0"/>
              </a:rPr>
              <a:t> 3:</a:t>
            </a:r>
            <a:r>
              <a:rPr lang="en-US" sz="5000" b="1" i="1" dirty="0">
                <a:effectLst/>
                <a:latin typeface="Times New Roman" panose="02020603050405020304" pitchFamily="18" charset="0"/>
                <a:ea typeface="Calibri" panose="020F0502020204030204" pitchFamily="34" charset="0"/>
              </a:rPr>
              <a:t> </a:t>
            </a:r>
            <a:r>
              <a:rPr lang="pt-BR" sz="5000" b="1" i="1" dirty="0">
                <a:effectLst/>
                <a:latin typeface="Times New Roman" panose="02020603050405020304" pitchFamily="18" charset="0"/>
                <a:ea typeface="Calibri" panose="020F0502020204030204" pitchFamily="34" charset="0"/>
              </a:rPr>
              <a:t>Tuyên truyền, phối kết hợp với phụ huynh giáo dục an toàn giao thông cho trẻ</a:t>
            </a:r>
            <a:r>
              <a:rPr lang="pt-BR" sz="5500" b="1" i="1" dirty="0">
                <a:effectLst/>
                <a:latin typeface="Times New Roman" panose="02020603050405020304" pitchFamily="18" charset="0"/>
                <a:ea typeface="Calibri" panose="020F0502020204030204" pitchFamily="34" charset="0"/>
              </a:rPr>
              <a:t>.</a:t>
            </a:r>
            <a:r>
              <a:rPr lang="en-US" sz="5500" b="1" i="1" dirty="0">
                <a:effectLst/>
                <a:latin typeface="Times New Roman" panose="02020603050405020304" pitchFamily="18" charset="0"/>
                <a:ea typeface="Calibri" panose="020F0502020204030204" pitchFamily="34" charset="0"/>
              </a:rPr>
              <a:t> </a:t>
            </a:r>
            <a:endParaRPr lang="vi-VN" sz="5500" dirty="0"/>
          </a:p>
        </p:txBody>
      </p:sp>
      <p:pic>
        <p:nvPicPr>
          <p:cNvPr id="13" name="Picture 12" descr="A person and kids crossing a street&#10;&#10;AI-generated content may be incorrect.">
            <a:extLst>
              <a:ext uri="{FF2B5EF4-FFF2-40B4-BE49-F238E27FC236}">
                <a16:creationId xmlns:a16="http://schemas.microsoft.com/office/drawing/2014/main" id="{BB789AF9-72C7-A468-CDD3-6E015ABEAC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094" y="3192764"/>
            <a:ext cx="7751006" cy="5490383"/>
          </a:xfrm>
          <a:prstGeom prst="rect">
            <a:avLst/>
          </a:prstGeom>
        </p:spPr>
      </p:pic>
      <p:pic>
        <p:nvPicPr>
          <p:cNvPr id="15" name="Picture 14" descr="A person and person standing in a net&#10;&#10;AI-generated content may be incorrect.">
            <a:extLst>
              <a:ext uri="{FF2B5EF4-FFF2-40B4-BE49-F238E27FC236}">
                <a16:creationId xmlns:a16="http://schemas.microsoft.com/office/drawing/2014/main" id="{AE7607F4-4322-FA77-3931-3400D453C3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9588" y="3192764"/>
            <a:ext cx="8325584" cy="5550389"/>
          </a:xfrm>
          <a:prstGeom prst="rect">
            <a:avLst/>
          </a:prstGeom>
        </p:spPr>
      </p:pic>
      <p:sp>
        <p:nvSpPr>
          <p:cNvPr id="18" name="Title 17">
            <a:extLst>
              <a:ext uri="{FF2B5EF4-FFF2-40B4-BE49-F238E27FC236}">
                <a16:creationId xmlns:a16="http://schemas.microsoft.com/office/drawing/2014/main" id="{ABA3B92F-CBAE-D019-CF62-258C886D8B57}"/>
              </a:ext>
            </a:extLst>
          </p:cNvPr>
          <p:cNvSpPr>
            <a:spLocks noGrp="1"/>
          </p:cNvSpPr>
          <p:nvPr>
            <p:ph type="title"/>
          </p:nvPr>
        </p:nvSpPr>
        <p:spPr>
          <a:xfrm>
            <a:off x="325656" y="8610881"/>
            <a:ext cx="8626876" cy="1143000"/>
          </a:xfrm>
        </p:spPr>
        <p:txBody>
          <a:bodyPr>
            <a:normAutofit fontScale="90000"/>
          </a:bodyPr>
          <a:lstStyle/>
          <a:p>
            <a:r>
              <a:rPr lang="en-US" b="1" dirty="0">
                <a:latin typeface="Times New Roman" panose="02020603050405020304" pitchFamily="18" charset="0"/>
                <a:cs typeface="Times New Roman" panose="02020603050405020304" pitchFamily="18" charset="0"/>
              </a:rPr>
              <a:t>Ba </a:t>
            </a:r>
            <a:r>
              <a:rPr lang="en-US" b="1" dirty="0" err="1">
                <a:latin typeface="Times New Roman" panose="02020603050405020304" pitchFamily="18" charset="0"/>
                <a:cs typeface="Times New Roman" panose="02020603050405020304" pitchFamily="18" charset="0"/>
              </a:rPr>
              <a:t>mẹ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nắm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tay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băng</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đường</a:t>
            </a:r>
            <a:endParaRPr lang="vi-VN" b="1" dirty="0">
              <a:latin typeface="Times New Roman" panose="02020603050405020304" pitchFamily="18" charset="0"/>
              <a:cs typeface="Times New Roman" panose="02020603050405020304" pitchFamily="18" charset="0"/>
            </a:endParaRPr>
          </a:p>
        </p:txBody>
      </p:sp>
      <p:sp>
        <p:nvSpPr>
          <p:cNvPr id="19" name="Title 17">
            <a:extLst>
              <a:ext uri="{FF2B5EF4-FFF2-40B4-BE49-F238E27FC236}">
                <a16:creationId xmlns:a16="http://schemas.microsoft.com/office/drawing/2014/main" id="{8280CD64-0DC0-BE97-513D-F970BF37A277}"/>
              </a:ext>
            </a:extLst>
          </p:cNvPr>
          <p:cNvSpPr txBox="1">
            <a:spLocks/>
          </p:cNvSpPr>
          <p:nvPr/>
        </p:nvSpPr>
        <p:spPr>
          <a:xfrm>
            <a:off x="8959869" y="8604417"/>
            <a:ext cx="862687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latin typeface="Times New Roman" panose="02020603050405020304" pitchFamily="18" charset="0"/>
                <a:cs typeface="Times New Roman" panose="02020603050405020304" pitchFamily="18" charset="0"/>
              </a:rPr>
              <a:t>Bé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vui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chơi</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a:t>
            </a:r>
            <a:endParaRPr lang="vi-V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0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26345" y="0"/>
            <a:ext cx="17589848" cy="9637245"/>
            <a:chOff x="-92750" y="-47625"/>
            <a:chExt cx="4601651" cy="2474044"/>
          </a:xfrm>
        </p:grpSpPr>
        <p:sp>
          <p:nvSpPr>
            <p:cNvPr id="3" name="Freeform 3"/>
            <p:cNvSpPr/>
            <p:nvPr/>
          </p:nvSpPr>
          <p:spPr>
            <a:xfrm>
              <a:off x="-92750" y="55183"/>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dirty="0"/>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610280" y="1340017"/>
            <a:ext cx="8334320" cy="463460"/>
          </a:xfrm>
          <a:prstGeom prst="rect">
            <a:avLst/>
          </a:prstGeom>
        </p:spPr>
        <p:txBody>
          <a:bodyPr wrap="square" lIns="0" tIns="0" rIns="0" bIns="0" rtlCol="0" anchor="t">
            <a:spAutoFit/>
          </a:bodyPr>
          <a:lstStyle/>
          <a:p>
            <a:pPr algn="l">
              <a:lnSpc>
                <a:spcPts val="3118"/>
              </a:lnSpc>
            </a:pPr>
            <a:r>
              <a:rPr lang="en-US" sz="5500" b="1" dirty="0">
                <a:solidFill>
                  <a:srgbClr val="5B4A3B"/>
                </a:solidFill>
                <a:latin typeface="Times New Roman" panose="02020603050405020304" pitchFamily="18" charset="0"/>
                <a:ea typeface="Balsamiq Sans"/>
                <a:cs typeface="Times New Roman" panose="02020603050405020304" pitchFamily="18" charset="0"/>
                <a:sym typeface="Balsamiq Sans"/>
              </a:rPr>
              <a:t>KẾT QUẢ THỰC HIỆN </a:t>
            </a:r>
          </a:p>
        </p:txBody>
      </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vi-VN"/>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vi-VN"/>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r:embed="rId9"/>
                  </a:ext>
                </a:extLst>
              </a:blip>
              <a:stretch>
                <a:fillRect t="-248358" r="-580760" b="-208899"/>
              </a:stretch>
            </a:blipFill>
          </p:spPr>
          <p:txBody>
            <a:bodyPr/>
            <a:lstStyle/>
            <a:p>
              <a:endParaRPr lang="vi-VN"/>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TextBox 19">
            <a:extLst>
              <a:ext uri="{FF2B5EF4-FFF2-40B4-BE49-F238E27FC236}">
                <a16:creationId xmlns:a16="http://schemas.microsoft.com/office/drawing/2014/main" id="{5D37CAB4-0D2A-8EBA-C6D5-E5FDFB60D96B}"/>
              </a:ext>
            </a:extLst>
          </p:cNvPr>
          <p:cNvSpPr txBox="1"/>
          <p:nvPr/>
        </p:nvSpPr>
        <p:spPr>
          <a:xfrm>
            <a:off x="2124726" y="2439216"/>
            <a:ext cx="9144000" cy="458074"/>
          </a:xfrm>
          <a:prstGeom prst="rect">
            <a:avLst/>
          </a:prstGeom>
          <a:noFill/>
        </p:spPr>
        <p:txBody>
          <a:bodyPr wrap="square">
            <a:spAutoFit/>
          </a:bodyPr>
          <a:lstStyle/>
          <a:p>
            <a:pPr algn="just">
              <a:lnSpc>
                <a:spcPct val="150000"/>
              </a:lnSpc>
              <a:spcAft>
                <a:spcPts val="800"/>
              </a:spcAft>
              <a:tabLst>
                <a:tab pos="540385" algn="l"/>
              </a:tabLst>
            </a:pPr>
            <a:r>
              <a:rPr lang="vi-VN" sz="1800" dirty="0">
                <a:solidFill>
                  <a:srgbClr val="000000"/>
                </a:solidFill>
                <a:effectLst/>
                <a:latin typeface="Times New Roman" panose="02020603050405020304" pitchFamily="18" charset="0"/>
                <a:ea typeface="Times New Roman" panose="02020603050405020304" pitchFamily="18" charset="0"/>
              </a:rPr>
              <a:t>.</a:t>
            </a:r>
            <a:endParaRPr lang="vi-VN" sz="1100" dirty="0">
              <a:effectLst/>
              <a:latin typeface="Times New Roman" panose="02020603050405020304" pitchFamily="18" charset="0"/>
              <a:ea typeface="Calibri" panose="020F0502020204030204" pitchFamily="34" charset="0"/>
            </a:endParaRPr>
          </a:p>
        </p:txBody>
      </p:sp>
      <p:sp>
        <p:nvSpPr>
          <p:cNvPr id="22" name="TextBox 21">
            <a:extLst>
              <a:ext uri="{FF2B5EF4-FFF2-40B4-BE49-F238E27FC236}">
                <a16:creationId xmlns:a16="http://schemas.microsoft.com/office/drawing/2014/main" id="{857B7270-E8AC-9126-85D1-0AE26BB39E12}"/>
              </a:ext>
            </a:extLst>
          </p:cNvPr>
          <p:cNvSpPr txBox="1"/>
          <p:nvPr/>
        </p:nvSpPr>
        <p:spPr>
          <a:xfrm>
            <a:off x="591310" y="2592214"/>
            <a:ext cx="17211904" cy="4811574"/>
          </a:xfrm>
          <a:prstGeom prst="rect">
            <a:avLst/>
          </a:prstGeom>
          <a:noFill/>
        </p:spPr>
        <p:txBody>
          <a:bodyPr wrap="square">
            <a:spAutoFit/>
          </a:bodyPr>
          <a:lstStyle/>
          <a:p>
            <a:pPr algn="just">
              <a:spcAft>
                <a:spcPts val="800"/>
              </a:spcAft>
              <a:tabLst>
                <a:tab pos="540385" algn="l"/>
              </a:tabLst>
            </a:pPr>
            <a:r>
              <a:rPr lang="en-US" sz="6000" dirty="0">
                <a:solidFill>
                  <a:srgbClr val="000000"/>
                </a:solidFill>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Về</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phía</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trẻ</a:t>
            </a:r>
            <a:r>
              <a:rPr lang="en-US" sz="6000" dirty="0">
                <a:solidFill>
                  <a:srgbClr val="000000"/>
                </a:solidFill>
                <a:effectLst/>
                <a:latin typeface="Times New Roman" panose="02020603050405020304" pitchFamily="18" charset="0"/>
                <a:ea typeface="Times New Roman" panose="02020603050405020304" pitchFamily="18" charset="0"/>
              </a:rPr>
              <a:t>: 35/30 </a:t>
            </a:r>
            <a:r>
              <a:rPr lang="en-US" sz="6000" dirty="0" err="1">
                <a:solidFill>
                  <a:srgbClr val="000000"/>
                </a:solidFill>
                <a:effectLst/>
                <a:latin typeface="Times New Roman" panose="02020603050405020304" pitchFamily="18" charset="0"/>
                <a:ea typeface="Times New Roman" panose="02020603050405020304" pitchFamily="18" charset="0"/>
              </a:rPr>
              <a:t>tỷ</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lệ</a:t>
            </a:r>
            <a:r>
              <a:rPr lang="en-US" sz="6000" dirty="0">
                <a:solidFill>
                  <a:srgbClr val="000000"/>
                </a:solidFill>
                <a:effectLst/>
                <a:latin typeface="Times New Roman" panose="02020603050405020304" pitchFamily="18" charset="0"/>
                <a:ea typeface="Times New Roman" panose="02020603050405020304" pitchFamily="18" charset="0"/>
              </a:rPr>
              <a:t> 85,7% </a:t>
            </a:r>
            <a:r>
              <a:rPr lang="en-US" sz="6000" dirty="0" err="1">
                <a:solidFill>
                  <a:srgbClr val="000000"/>
                </a:solidFill>
                <a:effectLst/>
                <a:latin typeface="Times New Roman" panose="02020603050405020304" pitchFamily="18" charset="0"/>
                <a:ea typeface="Times New Roman" panose="02020603050405020304" pitchFamily="18" charset="0"/>
              </a:rPr>
              <a:t>trẻ</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biết</a:t>
            </a:r>
            <a:r>
              <a:rPr lang="en-US" sz="6000" dirty="0">
                <a:solidFill>
                  <a:srgbClr val="000000"/>
                </a:solidFill>
                <a:effectLst/>
                <a:latin typeface="Times New Roman" panose="02020603050405020304" pitchFamily="18" charset="0"/>
                <a:ea typeface="Times New Roman" panose="02020603050405020304" pitchFamily="18" charset="0"/>
              </a:rPr>
              <a:t> ý </a:t>
            </a:r>
            <a:r>
              <a:rPr lang="en-US" sz="6000" dirty="0" err="1">
                <a:solidFill>
                  <a:srgbClr val="000000"/>
                </a:solidFill>
                <a:effectLst/>
                <a:latin typeface="Times New Roman" panose="02020603050405020304" pitchFamily="18" charset="0"/>
                <a:ea typeface="Times New Roman" panose="02020603050405020304" pitchFamily="18" charset="0"/>
              </a:rPr>
              <a:t>thức</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cơ</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bản</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về</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luật</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lệ</a:t>
            </a:r>
            <a:r>
              <a:rPr lang="en-US" sz="6000" dirty="0">
                <a:solidFill>
                  <a:srgbClr val="000000"/>
                </a:solidFill>
                <a:effectLst/>
                <a:latin typeface="Times New Roman" panose="02020603050405020304" pitchFamily="18" charset="0"/>
                <a:ea typeface="Times New Roman" panose="02020603050405020304" pitchFamily="18" charset="0"/>
              </a:rPr>
              <a:t> an </a:t>
            </a:r>
            <a:r>
              <a:rPr lang="en-US" sz="6000" dirty="0" err="1">
                <a:solidFill>
                  <a:srgbClr val="000000"/>
                </a:solidFill>
                <a:effectLst/>
                <a:latin typeface="Times New Roman" panose="02020603050405020304" pitchFamily="18" charset="0"/>
                <a:ea typeface="Times New Roman" panose="02020603050405020304" pitchFamily="18" charset="0"/>
              </a:rPr>
              <a:t>toàn</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giao</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thông</a:t>
            </a:r>
            <a:r>
              <a:rPr lang="vi-VN" sz="6000" dirty="0">
                <a:solidFill>
                  <a:srgbClr val="000000"/>
                </a:solidFill>
                <a:effectLst/>
                <a:latin typeface="Times New Roman" panose="02020603050405020304" pitchFamily="18" charset="0"/>
                <a:ea typeface="Times New Roman" panose="02020603050405020304" pitchFamily="18" charset="0"/>
              </a:rPr>
              <a:t>.</a:t>
            </a:r>
            <a:endParaRPr lang="vi-VN" sz="4000" dirty="0">
              <a:effectLst/>
              <a:latin typeface="Times New Roman" panose="02020603050405020304" pitchFamily="18" charset="0"/>
              <a:ea typeface="Calibri" panose="020F0502020204030204" pitchFamily="34" charset="0"/>
            </a:endParaRPr>
          </a:p>
          <a:p>
            <a:pPr algn="just">
              <a:spcAft>
                <a:spcPts val="800"/>
              </a:spcAft>
              <a:tabLst>
                <a:tab pos="540385" algn="l"/>
              </a:tabLst>
            </a:pPr>
            <a:r>
              <a:rPr lang="vi-VN" sz="6000" dirty="0">
                <a:solidFill>
                  <a:srgbClr val="000000"/>
                </a:solidFill>
                <a:effectLst/>
                <a:latin typeface="Times New Roman" panose="02020603050405020304" pitchFamily="18" charset="0"/>
                <a:ea typeface="Times New Roman" panose="02020603050405020304" pitchFamily="18" charset="0"/>
              </a:rPr>
              <a:t>    Về </a:t>
            </a:r>
            <a:r>
              <a:rPr lang="en-US" sz="6000" dirty="0" err="1">
                <a:solidFill>
                  <a:srgbClr val="000000"/>
                </a:solidFill>
                <a:effectLst/>
                <a:latin typeface="Times New Roman" panose="02020603050405020304" pitchFamily="18" charset="0"/>
                <a:ea typeface="Times New Roman" panose="02020603050405020304" pitchFamily="18" charset="0"/>
              </a:rPr>
              <a:t>phụ</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huynh</a:t>
            </a:r>
            <a:r>
              <a:rPr lang="en-US" sz="6000" dirty="0">
                <a:solidFill>
                  <a:srgbClr val="000000"/>
                </a:solidFill>
                <a:effectLst/>
                <a:latin typeface="Times New Roman" panose="02020603050405020304" pitchFamily="18" charset="0"/>
                <a:ea typeface="Times New Roman" panose="02020603050405020304" pitchFamily="18" charset="0"/>
              </a:rPr>
              <a:t>:</a:t>
            </a:r>
            <a:r>
              <a:rPr lang="zu-ZA" sz="6000" dirty="0">
                <a:solidFill>
                  <a:srgbClr val="000000"/>
                </a:solidFill>
                <a:effectLst/>
                <a:latin typeface="Times New Roman" panose="02020603050405020304" pitchFamily="18" charset="0"/>
                <a:ea typeface="Times New Roman" panose="02020603050405020304" pitchFamily="18" charset="0"/>
              </a:rPr>
              <a:t> phụ huynh</a:t>
            </a:r>
            <a:r>
              <a:rPr lang="vi-VN" sz="6000" dirty="0">
                <a:solidFill>
                  <a:srgbClr val="000000"/>
                </a:solidFill>
                <a:effectLst/>
                <a:latin typeface="Times New Roman" panose="02020603050405020304" pitchFamily="18" charset="0"/>
                <a:ea typeface="Times New Roman" panose="02020603050405020304" pitchFamily="18" charset="0"/>
              </a:rPr>
              <a:t> phối hợp </a:t>
            </a:r>
            <a:r>
              <a:rPr lang="en-US" sz="6000" dirty="0" err="1">
                <a:solidFill>
                  <a:srgbClr val="000000"/>
                </a:solidFill>
                <a:effectLst/>
                <a:latin typeface="Times New Roman" panose="02020603050405020304" pitchFamily="18" charset="0"/>
                <a:ea typeface="Times New Roman" panose="02020603050405020304" pitchFamily="18" charset="0"/>
              </a:rPr>
              <a:t>và</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hợp</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tác</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tốt</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cùng</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giáo</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viên</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giáo</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dục</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trẻ</a:t>
            </a:r>
            <a:r>
              <a:rPr lang="en-US" sz="6000" dirty="0">
                <a:solidFill>
                  <a:srgbClr val="000000"/>
                </a:solidFill>
                <a:effectLst/>
                <a:latin typeface="Times New Roman" panose="02020603050405020304" pitchFamily="18" charset="0"/>
                <a:ea typeface="Times New Roman" panose="02020603050405020304" pitchFamily="18" charset="0"/>
              </a:rPr>
              <a:t> an </a:t>
            </a:r>
            <a:r>
              <a:rPr lang="en-US" sz="6000" dirty="0" err="1">
                <a:solidFill>
                  <a:srgbClr val="000000"/>
                </a:solidFill>
                <a:effectLst/>
                <a:latin typeface="Times New Roman" panose="02020603050405020304" pitchFamily="18" charset="0"/>
                <a:ea typeface="Times New Roman" panose="02020603050405020304" pitchFamily="18" charset="0"/>
              </a:rPr>
              <a:t>toàn</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giao</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thông</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tại</a:t>
            </a:r>
            <a:r>
              <a:rPr lang="en-US" sz="6000" dirty="0">
                <a:solidFill>
                  <a:srgbClr val="000000"/>
                </a:solidFill>
                <a:effectLst/>
                <a:latin typeface="Times New Roman" panose="02020603050405020304" pitchFamily="18" charset="0"/>
                <a:ea typeface="Times New Roman" panose="02020603050405020304" pitchFamily="18" charset="0"/>
              </a:rPr>
              <a:t> </a:t>
            </a:r>
            <a:r>
              <a:rPr lang="en-US" sz="6000" dirty="0" err="1">
                <a:solidFill>
                  <a:srgbClr val="000000"/>
                </a:solidFill>
                <a:effectLst/>
                <a:latin typeface="Times New Roman" panose="02020603050405020304" pitchFamily="18" charset="0"/>
                <a:ea typeface="Times New Roman" panose="02020603050405020304" pitchFamily="18" charset="0"/>
              </a:rPr>
              <a:t>nhà</a:t>
            </a:r>
            <a:r>
              <a:rPr lang="zu-ZA" sz="6000" dirty="0">
                <a:solidFill>
                  <a:srgbClr val="000000"/>
                </a:solidFill>
                <a:effectLst/>
                <a:latin typeface="Times New Roman" panose="02020603050405020304" pitchFamily="18" charset="0"/>
                <a:ea typeface="Times New Roman" panose="02020603050405020304" pitchFamily="18" charset="0"/>
              </a:rPr>
              <a:t>, làm gương cho các con noi theo</a:t>
            </a:r>
            <a:r>
              <a:rPr lang="vi-VN" sz="4400" dirty="0">
                <a:solidFill>
                  <a:srgbClr val="000000"/>
                </a:solidFill>
                <a:effectLs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5" name="TextBox 5"/>
          <p:cNvSpPr txBox="1"/>
          <p:nvPr/>
        </p:nvSpPr>
        <p:spPr>
          <a:xfrm>
            <a:off x="2846543" y="568851"/>
            <a:ext cx="12164028" cy="1015663"/>
          </a:xfrm>
          <a:prstGeom prst="rect">
            <a:avLst/>
          </a:prstGeom>
        </p:spPr>
        <p:txBody>
          <a:bodyPr wrap="square" lIns="0" tIns="0" rIns="0" bIns="0" rtlCol="0" anchor="t">
            <a:spAutoFit/>
          </a:bodyPr>
          <a:lstStyle/>
          <a:p>
            <a:pPr algn="ctr"/>
            <a:r>
              <a:rPr lang="en-US" sz="6600" b="1" dirty="0">
                <a:solidFill>
                  <a:srgbClr val="5B4A3B"/>
                </a:solidFill>
                <a:latin typeface="Walbaum Text" panose="020F0502020204030204" pitchFamily="18" charset="0"/>
                <a:ea typeface="เอฟซี โอนิกิริ"/>
                <a:cs typeface="เอฟซี โอนิกิริ"/>
                <a:sym typeface="เอฟซี โอนิกิริ"/>
              </a:rPr>
              <a:t>KẾT LUẬN</a:t>
            </a:r>
          </a:p>
        </p:txBody>
      </p:sp>
      <p:sp>
        <p:nvSpPr>
          <p:cNvPr id="9" name="Freeform 9"/>
          <p:cNvSpPr/>
          <p:nvPr/>
        </p:nvSpPr>
        <p:spPr>
          <a:xfrm>
            <a:off x="13110644" y="14720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vi-VN"/>
          </a:p>
        </p:txBody>
      </p:sp>
      <p:sp>
        <p:nvSpPr>
          <p:cNvPr id="13" name="Freeform 13"/>
          <p:cNvSpPr/>
          <p:nvPr/>
        </p:nvSpPr>
        <p:spPr>
          <a:xfrm>
            <a:off x="914296" y="40800"/>
            <a:ext cx="3048000" cy="1636929"/>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4">
              <a:extLst>
                <a:ext uri="{96DAC541-7B7A-43D3-8B79-37D633B846F1}">
                  <asvg:svgBlip xmlns:asvg="http://schemas.microsoft.com/office/drawing/2016/SVG/main" r:embed="rId5"/>
                </a:ext>
              </a:extLst>
            </a:blip>
            <a:stretch>
              <a:fillRect l="-36727" t="-1150" r="-6100"/>
            </a:stretch>
          </a:blipFill>
        </p:spPr>
        <p:txBody>
          <a:bodyPr/>
          <a:lstStyle/>
          <a:p>
            <a:endParaRPr lang="vi-VN"/>
          </a:p>
        </p:txBody>
      </p:sp>
      <p:sp>
        <p:nvSpPr>
          <p:cNvPr id="15" name="Freeform 15"/>
          <p:cNvSpPr/>
          <p:nvPr/>
        </p:nvSpPr>
        <p:spPr>
          <a:xfrm rot="5400000">
            <a:off x="15050997" y="817805"/>
            <a:ext cx="1095319" cy="1176171"/>
          </a:xfrm>
          <a:custGeom>
            <a:avLst/>
            <a:gdLst/>
            <a:ahLst/>
            <a:cxnLst/>
            <a:rect l="l" t="t" r="r" b="b"/>
            <a:pathLst>
              <a:path w="1095319" h="1176171">
                <a:moveTo>
                  <a:pt x="0" y="0"/>
                </a:moveTo>
                <a:lnTo>
                  <a:pt x="1095319" y="0"/>
                </a:lnTo>
                <a:lnTo>
                  <a:pt x="1095319" y="1176172"/>
                </a:lnTo>
                <a:lnTo>
                  <a:pt x="0" y="1176172"/>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vi-VN"/>
          </a:p>
        </p:txBody>
      </p:sp>
      <p:sp>
        <p:nvSpPr>
          <p:cNvPr id="18" name="Rectangle: Rounded Corners 17">
            <a:extLst>
              <a:ext uri="{FF2B5EF4-FFF2-40B4-BE49-F238E27FC236}">
                <a16:creationId xmlns:a16="http://schemas.microsoft.com/office/drawing/2014/main" id="{EE9F7A2F-BD5F-1C8D-408E-68719BF2B759}"/>
              </a:ext>
            </a:extLst>
          </p:cNvPr>
          <p:cNvSpPr/>
          <p:nvPr/>
        </p:nvSpPr>
        <p:spPr>
          <a:xfrm>
            <a:off x="1143000" y="1567674"/>
            <a:ext cx="16002000" cy="80228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p>
        </p:txBody>
      </p:sp>
      <p:sp>
        <p:nvSpPr>
          <p:cNvPr id="19" name="TextBox 18">
            <a:extLst>
              <a:ext uri="{FF2B5EF4-FFF2-40B4-BE49-F238E27FC236}">
                <a16:creationId xmlns:a16="http://schemas.microsoft.com/office/drawing/2014/main" id="{1F207E9C-725C-22C7-BC8B-6A3D88A43A6E}"/>
              </a:ext>
            </a:extLst>
          </p:cNvPr>
          <p:cNvSpPr txBox="1"/>
          <p:nvPr/>
        </p:nvSpPr>
        <p:spPr>
          <a:xfrm>
            <a:off x="1295400" y="2171700"/>
            <a:ext cx="15697200" cy="6547626"/>
          </a:xfrm>
          <a:prstGeom prst="rect">
            <a:avLst/>
          </a:prstGeom>
          <a:noFill/>
        </p:spPr>
        <p:txBody>
          <a:bodyPr wrap="square">
            <a:spAutoFit/>
          </a:bodyPr>
          <a:lstStyle/>
          <a:p>
            <a:pPr algn="just">
              <a:lnSpc>
                <a:spcPct val="150000"/>
              </a:lnSpc>
              <a:spcAft>
                <a:spcPts val="800"/>
              </a:spcAft>
              <a:tabLst>
                <a:tab pos="540385" algn="l"/>
              </a:tabLst>
            </a:pPr>
            <a:r>
              <a:rPr lang="vi-VN" sz="4000" dirty="0">
                <a:effectLst/>
                <a:latin typeface="Times New Roman" panose="02020603050405020304" pitchFamily="18" charset="0"/>
                <a:ea typeface="Calibri" panose="020F0502020204030204" pitchFamily="34" charset="0"/>
              </a:rPr>
              <a:t>        Qua các giải pháp trên </a:t>
            </a:r>
            <a:r>
              <a:rPr lang="en-US" sz="4000" dirty="0" err="1">
                <a:effectLst/>
                <a:latin typeface="Times New Roman" panose="02020603050405020304" pitchFamily="18" charset="0"/>
                <a:ea typeface="Calibri" panose="020F0502020204030204" pitchFamily="34" charset="0"/>
              </a:rPr>
              <a:t>tôi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thấy</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trẻ</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triển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được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nhiều</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kỹ</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năng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kiến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thức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chấp</a:t>
            </a:r>
            <a:r>
              <a:rPr lang="vi-VN" sz="4000" dirty="0">
                <a:effectLst/>
                <a:latin typeface="Times New Roman" panose="02020603050405020304" pitchFamily="18" charset="0"/>
                <a:ea typeface="Calibri" panose="020F0502020204030204" pitchFamily="34" charset="0"/>
              </a:rPr>
              <a:t> hành </a:t>
            </a:r>
            <a:r>
              <a:rPr lang="en-US" sz="4000" dirty="0" err="1">
                <a:effectLst/>
                <a:latin typeface="Times New Roman" panose="02020603050405020304" pitchFamily="18" charset="0"/>
                <a:ea typeface="Calibri" panose="020F0502020204030204" pitchFamily="34" charset="0"/>
              </a:rPr>
              <a:t>luật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lệ</a:t>
            </a:r>
            <a:r>
              <a:rPr lang="en-US" sz="4000" dirty="0">
                <a:effectLst/>
                <a:latin typeface="Times New Roman" panose="02020603050405020304" pitchFamily="18" charset="0"/>
                <a:ea typeface="Calibri" panose="020F0502020204030204" pitchFamily="34" charset="0"/>
              </a:rPr>
              <a:t> an </a:t>
            </a:r>
            <a:r>
              <a:rPr lang="en-US" sz="4000" dirty="0" err="1">
                <a:effectLst/>
                <a:latin typeface="Times New Roman" panose="02020603050405020304" pitchFamily="18" charset="0"/>
                <a:ea typeface="Calibri" panose="020F0502020204030204" pitchFamily="34" charset="0"/>
              </a:rPr>
              <a:t>toàn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giao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thông</a:t>
            </a:r>
            <a:r>
              <a:rPr lang="vi-VN" sz="4000" dirty="0">
                <a:effectLst/>
                <a:latin typeface="Times New Roman" panose="02020603050405020304" pitchFamily="18" charset="0"/>
                <a:ea typeface="Calibri" panose="020F0502020204030204" pitchFamily="34" charset="0"/>
              </a:rPr>
              <a:t>: Khi ba mẹ hoặc người thân chở bé đi chơi bé biết nhắc nhở ba mẹ phải đội mũ bảo hiểm, không vượt đèn đỏ, không được nghe điện thoại khi tham gia giao thông.</a:t>
            </a:r>
          </a:p>
          <a:p>
            <a:pPr algn="just">
              <a:lnSpc>
                <a:spcPct val="150000"/>
              </a:lnSpc>
              <a:spcAft>
                <a:spcPts val="800"/>
              </a:spcAft>
              <a:tabLst>
                <a:tab pos="540385" algn="l"/>
              </a:tabLst>
            </a:pPr>
            <a:r>
              <a:rPr lang="vi-VN"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Giáo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viên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phụ</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huynh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phải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chấp</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hành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tốt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luật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lệ</a:t>
            </a:r>
            <a:r>
              <a:rPr lang="en-US" sz="4000" dirty="0">
                <a:effectLst/>
                <a:latin typeface="Times New Roman" panose="02020603050405020304" pitchFamily="18" charset="0"/>
                <a:ea typeface="Calibri" panose="020F0502020204030204" pitchFamily="34" charset="0"/>
              </a:rPr>
              <a:t> an </a:t>
            </a:r>
            <a:r>
              <a:rPr lang="en-US" sz="4000" dirty="0" err="1">
                <a:effectLst/>
                <a:latin typeface="Times New Roman" panose="02020603050405020304" pitchFamily="18" charset="0"/>
                <a:ea typeface="Calibri" panose="020F0502020204030204" pitchFamily="34" charset="0"/>
              </a:rPr>
              <a:t>toàn</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giao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thông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là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tấm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gương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cho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trẻ</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noi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theo.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Phối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kết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hợp</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với</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phụ</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huynh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nhà</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trường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để</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có</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sự</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giáo</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dục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đồng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bộ</a:t>
            </a:r>
            <a:r>
              <a:rPr lang="en-US" sz="4000" dirty="0">
                <a:effectLst/>
                <a:latin typeface="Times New Roman" panose="02020603050405020304" pitchFamily="18" charset="0"/>
                <a:ea typeface="Calibri" panose="020F0502020204030204" pitchFamily="34" charset="0"/>
              </a:rPr>
              <a:t>.</a:t>
            </a:r>
            <a:endParaRPr lang="vi-VN" sz="4000" dirty="0">
              <a:effectLst/>
              <a:latin typeface="Times New Roman" panose="02020603050405020304" pitchFamily="18" charset="0"/>
              <a:ea typeface="Calibri" panose="020F0502020204030204" pitchFamily="34" charset="0"/>
            </a:endParaRPr>
          </a:p>
        </p:txBody>
      </p:sp>
      <p:sp>
        <p:nvSpPr>
          <p:cNvPr id="20" name="Freeform 7"/>
          <p:cNvSpPr/>
          <p:nvPr/>
        </p:nvSpPr>
        <p:spPr>
          <a:xfrm>
            <a:off x="14607890" y="8461610"/>
            <a:ext cx="3592938" cy="1767097"/>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dirty="0"/>
          </a:p>
        </p:txBody>
      </p:sp>
      <p:sp>
        <p:nvSpPr>
          <p:cNvPr id="21" name="Freeform 8"/>
          <p:cNvSpPr/>
          <p:nvPr/>
        </p:nvSpPr>
        <p:spPr>
          <a:xfrm>
            <a:off x="87172" y="8798400"/>
            <a:ext cx="3048001" cy="144780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8"/>
            <a:stretch>
              <a:fillRect/>
            </a:stretch>
          </a:blipFill>
        </p:spPr>
        <p:txBody>
          <a:bodyPr/>
          <a:lstStyle/>
          <a:p>
            <a:endParaRPr lang="vi-V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AD5A7B52-FDC5-0082-4C03-439333E4B70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8C05F7-B061-F78A-5C10-3AA2CBCD526E}"/>
              </a:ext>
            </a:extLst>
          </p:cNvPr>
          <p:cNvGrpSpPr/>
          <p:nvPr/>
        </p:nvGrpSpPr>
        <p:grpSpPr>
          <a:xfrm>
            <a:off x="457200" y="613225"/>
            <a:ext cx="17024383" cy="9213819"/>
            <a:chOff x="0" y="0"/>
            <a:chExt cx="4391813" cy="2371236"/>
          </a:xfrm>
        </p:grpSpPr>
        <p:sp>
          <p:nvSpPr>
            <p:cNvPr id="3" name="Freeform 3">
              <a:extLst>
                <a:ext uri="{FF2B5EF4-FFF2-40B4-BE49-F238E27FC236}">
                  <a16:creationId xmlns:a16="http://schemas.microsoft.com/office/drawing/2014/main" id="{E43ECEF2-6625-5886-D1DF-BF260C0B8471}"/>
                </a:ext>
              </a:extLst>
            </p:cNvPr>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vi-VN"/>
            </a:p>
          </p:txBody>
        </p:sp>
        <p:sp>
          <p:nvSpPr>
            <p:cNvPr id="4" name="TextBox 4">
              <a:extLst>
                <a:ext uri="{FF2B5EF4-FFF2-40B4-BE49-F238E27FC236}">
                  <a16:creationId xmlns:a16="http://schemas.microsoft.com/office/drawing/2014/main" id="{2BC123DC-9FC2-5C89-52FC-C46792194A7A}"/>
                </a:ext>
              </a:extLst>
            </p:cNvPr>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6" name="Freeform 6">
            <a:extLst>
              <a:ext uri="{FF2B5EF4-FFF2-40B4-BE49-F238E27FC236}">
                <a16:creationId xmlns:a16="http://schemas.microsoft.com/office/drawing/2014/main" id="{145705BE-3DDB-955D-F471-8FD0378A426B}"/>
              </a:ext>
            </a:extLst>
          </p:cNvPr>
          <p:cNvSpPr/>
          <p:nvPr/>
        </p:nvSpPr>
        <p:spPr>
          <a:xfrm>
            <a:off x="14942231" y="4675299"/>
            <a:ext cx="3358031" cy="5632033"/>
          </a:xfrm>
          <a:custGeom>
            <a:avLst/>
            <a:gdLst/>
            <a:ahLst/>
            <a:cxnLst/>
            <a:rect l="l" t="t" r="r" b="b"/>
            <a:pathLst>
              <a:path w="4934063" h="6619075">
                <a:moveTo>
                  <a:pt x="0" y="0"/>
                </a:moveTo>
                <a:lnTo>
                  <a:pt x="4934062" y="0"/>
                </a:lnTo>
                <a:lnTo>
                  <a:pt x="4934062" y="6619075"/>
                </a:lnTo>
                <a:lnTo>
                  <a:pt x="0" y="66190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dirty="0"/>
          </a:p>
        </p:txBody>
      </p:sp>
      <p:sp>
        <p:nvSpPr>
          <p:cNvPr id="7" name="Freeform 7">
            <a:extLst>
              <a:ext uri="{FF2B5EF4-FFF2-40B4-BE49-F238E27FC236}">
                <a16:creationId xmlns:a16="http://schemas.microsoft.com/office/drawing/2014/main" id="{55246DD6-3D30-C105-48DD-BCDA97DC2443}"/>
              </a:ext>
            </a:extLst>
          </p:cNvPr>
          <p:cNvSpPr/>
          <p:nvPr/>
        </p:nvSpPr>
        <p:spPr>
          <a:xfrm>
            <a:off x="15010571" y="8261286"/>
            <a:ext cx="3109433" cy="2062766"/>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dirty="0"/>
          </a:p>
        </p:txBody>
      </p:sp>
      <p:sp>
        <p:nvSpPr>
          <p:cNvPr id="8" name="Freeform 8">
            <a:extLst>
              <a:ext uri="{FF2B5EF4-FFF2-40B4-BE49-F238E27FC236}">
                <a16:creationId xmlns:a16="http://schemas.microsoft.com/office/drawing/2014/main" id="{CCA476F1-4AE6-982C-6641-C21042254648}"/>
              </a:ext>
            </a:extLst>
          </p:cNvPr>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6"/>
            <a:stretch>
              <a:fillRect/>
            </a:stretch>
          </a:blipFill>
        </p:spPr>
        <p:txBody>
          <a:bodyPr/>
          <a:lstStyle/>
          <a:p>
            <a:endParaRPr lang="vi-VN"/>
          </a:p>
        </p:txBody>
      </p:sp>
      <p:sp>
        <p:nvSpPr>
          <p:cNvPr id="9" name="Freeform 9">
            <a:extLst>
              <a:ext uri="{FF2B5EF4-FFF2-40B4-BE49-F238E27FC236}">
                <a16:creationId xmlns:a16="http://schemas.microsoft.com/office/drawing/2014/main" id="{C245F15C-F427-6EBE-598A-AF3BCF042FF7}"/>
              </a:ext>
            </a:extLst>
          </p:cNvPr>
          <p:cNvSpPr/>
          <p:nvPr/>
        </p:nvSpPr>
        <p:spPr>
          <a:xfrm>
            <a:off x="13110644" y="14720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7">
              <a:extLst>
                <a:ext uri="{96DAC541-7B7A-43D3-8B79-37D633B846F1}">
                  <asvg:svgBlip xmlns:asvg="http://schemas.microsoft.com/office/drawing/2016/SVG/main" r:embed="rId8"/>
                </a:ext>
              </a:extLst>
            </a:blip>
            <a:stretch>
              <a:fillRect l="-246415" t="-129667"/>
            </a:stretch>
          </a:blipFill>
        </p:spPr>
        <p:txBody>
          <a:bodyPr/>
          <a:lstStyle/>
          <a:p>
            <a:endParaRPr lang="vi-VN"/>
          </a:p>
        </p:txBody>
      </p:sp>
      <p:sp>
        <p:nvSpPr>
          <p:cNvPr id="13" name="Freeform 13">
            <a:extLst>
              <a:ext uri="{FF2B5EF4-FFF2-40B4-BE49-F238E27FC236}">
                <a16:creationId xmlns:a16="http://schemas.microsoft.com/office/drawing/2014/main" id="{6B10FD6B-A129-DB94-53E8-85969E004F89}"/>
              </a:ext>
            </a:extLst>
          </p:cNvPr>
          <p:cNvSpPr/>
          <p:nvPr/>
        </p:nvSpPr>
        <p:spPr>
          <a:xfrm>
            <a:off x="457200" y="254510"/>
            <a:ext cx="2971800" cy="1988913"/>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9">
              <a:extLst>
                <a:ext uri="{96DAC541-7B7A-43D3-8B79-37D633B846F1}">
                  <asvg:svgBlip xmlns:asvg="http://schemas.microsoft.com/office/drawing/2016/SVG/main" r:embed="rId10"/>
                </a:ext>
              </a:extLst>
            </a:blip>
            <a:stretch>
              <a:fillRect l="-36727" t="-1150" r="-6100"/>
            </a:stretch>
          </a:blipFill>
        </p:spPr>
        <p:txBody>
          <a:bodyPr/>
          <a:lstStyle/>
          <a:p>
            <a:endParaRPr lang="vi-VN"/>
          </a:p>
        </p:txBody>
      </p:sp>
      <p:sp>
        <p:nvSpPr>
          <p:cNvPr id="15" name="Freeform 15">
            <a:extLst>
              <a:ext uri="{FF2B5EF4-FFF2-40B4-BE49-F238E27FC236}">
                <a16:creationId xmlns:a16="http://schemas.microsoft.com/office/drawing/2014/main" id="{667C5F12-1C06-C40B-2984-E21D05D8E663}"/>
              </a:ext>
            </a:extLst>
          </p:cNvPr>
          <p:cNvSpPr/>
          <p:nvPr/>
        </p:nvSpPr>
        <p:spPr>
          <a:xfrm rot="5400000">
            <a:off x="15050997" y="817805"/>
            <a:ext cx="1095319" cy="1176171"/>
          </a:xfrm>
          <a:custGeom>
            <a:avLst/>
            <a:gdLst/>
            <a:ahLst/>
            <a:cxnLst/>
            <a:rect l="l" t="t" r="r" b="b"/>
            <a:pathLst>
              <a:path w="1095319" h="1176171">
                <a:moveTo>
                  <a:pt x="0" y="0"/>
                </a:moveTo>
                <a:lnTo>
                  <a:pt x="1095319" y="0"/>
                </a:lnTo>
                <a:lnTo>
                  <a:pt x="1095319" y="1176172"/>
                </a:lnTo>
                <a:lnTo>
                  <a:pt x="0" y="1176172"/>
                </a:lnTo>
                <a:lnTo>
                  <a:pt x="0" y="0"/>
                </a:lnTo>
                <a:close/>
              </a:path>
            </a:pathLst>
          </a:custGeom>
          <a:blipFill>
            <a:blip r:embed="rId7">
              <a:extLst>
                <a:ext uri="{96DAC541-7B7A-43D3-8B79-37D633B846F1}">
                  <asvg:svgBlip xmlns:asvg="http://schemas.microsoft.com/office/drawing/2016/SVG/main" r:embed="rId8"/>
                </a:ext>
              </a:extLst>
            </a:blip>
            <a:stretch>
              <a:fillRect l="-246415" t="-129667"/>
            </a:stretch>
          </a:blipFill>
        </p:spPr>
        <p:txBody>
          <a:bodyPr/>
          <a:lstStyle/>
          <a:p>
            <a:endParaRPr lang="vi-VN"/>
          </a:p>
        </p:txBody>
      </p:sp>
      <p:sp>
        <p:nvSpPr>
          <p:cNvPr id="14" name="Title 13">
            <a:extLst>
              <a:ext uri="{FF2B5EF4-FFF2-40B4-BE49-F238E27FC236}">
                <a16:creationId xmlns:a16="http://schemas.microsoft.com/office/drawing/2014/main" id="{0D5E5C2E-F442-2109-5801-A6E71F5557EB}"/>
              </a:ext>
            </a:extLst>
          </p:cNvPr>
          <p:cNvSpPr>
            <a:spLocks noGrp="1"/>
          </p:cNvSpPr>
          <p:nvPr>
            <p:ph type="title"/>
          </p:nvPr>
        </p:nvSpPr>
        <p:spPr>
          <a:xfrm>
            <a:off x="423112" y="408519"/>
            <a:ext cx="17384242" cy="6260602"/>
          </a:xfrm>
        </p:spPr>
        <p:txBody>
          <a:bodyPr>
            <a:normAutofit/>
          </a:bodyPr>
          <a:lstStyle/>
          <a:p>
            <a:pPr>
              <a:lnSpc>
                <a:spcPct val="150000"/>
              </a:lnSpc>
            </a:pPr>
            <a:r>
              <a:rPr lang="en-US" sz="5400" b="1" dirty="0">
                <a:solidFill>
                  <a:srgbClr val="FF0000"/>
                </a:solidFill>
                <a:latin typeface="Times New Roman" panose="02020603050405020304" pitchFamily="18" charset="0"/>
                <a:cs typeface="Times New Roman" panose="02020603050405020304" pitchFamily="18" charset="0"/>
              </a:rPr>
              <a:t>BÀI THUYẾT TRÌNH CỦA EM ĐẾN ĐÂY LÀ HẾT. </a:t>
            </a:r>
            <a:br>
              <a:rPr lang="en-US" sz="5400" b="1" dirty="0">
                <a:solidFill>
                  <a:srgbClr val="FF0000"/>
                </a:solidFill>
                <a:latin typeface="Times New Roman" panose="02020603050405020304" pitchFamily="18" charset="0"/>
                <a:cs typeface="Times New Roman" panose="02020603050405020304" pitchFamily="18" charset="0"/>
              </a:rPr>
            </a:br>
            <a:r>
              <a:rPr lang="en-US" sz="5400" b="1" dirty="0">
                <a:solidFill>
                  <a:srgbClr val="FF0000"/>
                </a:solidFill>
                <a:latin typeface="Times New Roman" panose="02020603050405020304" pitchFamily="18" charset="0"/>
                <a:cs typeface="Times New Roman" panose="02020603050405020304" pitchFamily="18" charset="0"/>
              </a:rPr>
              <a:t>CẢM ƠN BAN GIÁM KHẢO ĐÃ CHÚ Ý LẮNG NGHE </a:t>
            </a:r>
            <a:endParaRPr lang="vi-VN"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664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434682"/>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069479" y="1260480"/>
            <a:ext cx="3437600" cy="9026520"/>
          </a:xfrm>
          <a:custGeom>
            <a:avLst/>
            <a:gdLst/>
            <a:ahLst/>
            <a:cxnLst/>
            <a:rect l="l" t="t" r="r" b="b"/>
            <a:pathLst>
              <a:path w="3437600" h="9026520">
                <a:moveTo>
                  <a:pt x="0" y="0"/>
                </a:moveTo>
                <a:lnTo>
                  <a:pt x="3437600" y="0"/>
                </a:lnTo>
                <a:lnTo>
                  <a:pt x="3437600" y="9026519"/>
                </a:lnTo>
                <a:lnTo>
                  <a:pt x="0" y="9026519"/>
                </a:lnTo>
                <a:lnTo>
                  <a:pt x="0" y="0"/>
                </a:lnTo>
                <a:close/>
              </a:path>
            </a:pathLst>
          </a:custGeom>
          <a:blipFill>
            <a:blip r:embed="rId2"/>
            <a:stretch>
              <a:fillRect/>
            </a:stretch>
          </a:blipFill>
        </p:spPr>
        <p:txBody>
          <a:bodyPr/>
          <a:lstStyle/>
          <a:p>
            <a:endParaRPr lang="vi-VN"/>
          </a:p>
        </p:txBody>
      </p:sp>
      <p:sp>
        <p:nvSpPr>
          <p:cNvPr id="6" name="Freeform 6"/>
          <p:cNvSpPr/>
          <p:nvPr/>
        </p:nvSpPr>
        <p:spPr>
          <a:xfrm>
            <a:off x="10229229" y="7784881"/>
            <a:ext cx="3822233" cy="2502119"/>
          </a:xfrm>
          <a:custGeom>
            <a:avLst/>
            <a:gdLst/>
            <a:ahLst/>
            <a:cxnLst/>
            <a:rect l="l" t="t" r="r" b="b"/>
            <a:pathLst>
              <a:path w="3822233" h="2502119">
                <a:moveTo>
                  <a:pt x="0" y="0"/>
                </a:moveTo>
                <a:lnTo>
                  <a:pt x="3822233" y="0"/>
                </a:lnTo>
                <a:lnTo>
                  <a:pt x="3822233" y="2502119"/>
                </a:lnTo>
                <a:lnTo>
                  <a:pt x="0" y="25021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7" name="Group 7"/>
          <p:cNvGrpSpPr/>
          <p:nvPr/>
        </p:nvGrpSpPr>
        <p:grpSpPr>
          <a:xfrm>
            <a:off x="1615439" y="2602404"/>
            <a:ext cx="8103504" cy="1312829"/>
            <a:chOff x="-17797" y="-17048"/>
            <a:chExt cx="1109033" cy="421096"/>
          </a:xfrm>
        </p:grpSpPr>
        <p:sp>
          <p:nvSpPr>
            <p:cNvPr id="8" name="Freeform 8"/>
            <p:cNvSpPr/>
            <p:nvPr/>
          </p:nvSpPr>
          <p:spPr>
            <a:xfrm>
              <a:off x="-17797" y="-17048"/>
              <a:ext cx="1086655" cy="381973"/>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D37C70"/>
            </a:solidFill>
          </p:spPr>
          <p:txBody>
            <a:bodyPr/>
            <a:lstStyle/>
            <a:p>
              <a:endParaRPr lang="vi-VN" dirty="0"/>
            </a:p>
          </p:txBody>
        </p:sp>
        <p:sp>
          <p:nvSpPr>
            <p:cNvPr id="9" name="TextBox 9"/>
            <p:cNvSpPr txBox="1"/>
            <p:nvPr/>
          </p:nvSpPr>
          <p:spPr>
            <a:xfrm>
              <a:off x="4581" y="79225"/>
              <a:ext cx="1086655" cy="324823"/>
            </a:xfrm>
            <a:prstGeom prst="rect">
              <a:avLst/>
            </a:prstGeom>
          </p:spPr>
          <p:txBody>
            <a:bodyPr lIns="20451" tIns="20451" rIns="20451" bIns="20451" rtlCol="0" anchor="ctr"/>
            <a:lstStyle/>
            <a:p>
              <a:pPr algn="ctr">
                <a:lnSpc>
                  <a:spcPts val="2699"/>
                </a:lnSpc>
              </a:pPr>
              <a:r>
                <a:rPr lang="en-US" sz="6000" b="1" dirty="0">
                  <a:solidFill>
                    <a:srgbClr val="FFFFFF"/>
                  </a:solidFill>
                  <a:latin typeface="Balsamiq Sans Bold"/>
                  <a:ea typeface="Balsamiq Sans Bold"/>
                  <a:cs typeface="Balsamiq Sans Bold"/>
                  <a:sym typeface="Balsamiq Sans Bold"/>
                </a:rPr>
                <a:t>01. Lý do </a:t>
              </a:r>
              <a:r>
                <a:rPr lang="en-US" sz="6000" b="1" dirty="0" err="1">
                  <a:solidFill>
                    <a:srgbClr val="FFFFFF"/>
                  </a:solidFill>
                  <a:latin typeface="Balsamiq Sans Bold"/>
                  <a:ea typeface="Balsamiq Sans Bold"/>
                  <a:cs typeface="Balsamiq Sans Bold"/>
                  <a:sym typeface="Balsamiq Sans Bold"/>
                </a:rPr>
                <a:t>chọn</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đề</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tài</a:t>
              </a:r>
              <a:r>
                <a:rPr lang="en-US" sz="6000" b="1" dirty="0">
                  <a:solidFill>
                    <a:srgbClr val="FFFFFF"/>
                  </a:solidFill>
                  <a:latin typeface="Balsamiq Sans Bold"/>
                  <a:ea typeface="Balsamiq Sans Bold"/>
                  <a:cs typeface="Balsamiq Sans Bold"/>
                  <a:sym typeface="Balsamiq Sans Bold"/>
                </a:rPr>
                <a:t> </a:t>
              </a:r>
            </a:p>
          </p:txBody>
        </p:sp>
      </p:grpSp>
      <p:grpSp>
        <p:nvGrpSpPr>
          <p:cNvPr id="13" name="Group 13"/>
          <p:cNvGrpSpPr/>
          <p:nvPr/>
        </p:nvGrpSpPr>
        <p:grpSpPr>
          <a:xfrm>
            <a:off x="1777239" y="7451307"/>
            <a:ext cx="8249343" cy="1605019"/>
            <a:chOff x="-33346" y="5523"/>
            <a:chExt cx="1190175" cy="408004"/>
          </a:xfrm>
        </p:grpSpPr>
        <p:sp>
          <p:nvSpPr>
            <p:cNvPr id="14" name="Freeform 14"/>
            <p:cNvSpPr/>
            <p:nvPr/>
          </p:nvSpPr>
          <p:spPr>
            <a:xfrm>
              <a:off x="-33346" y="5523"/>
              <a:ext cx="1086655" cy="381973"/>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A8B548"/>
            </a:solidFill>
          </p:spPr>
          <p:txBody>
            <a:bodyPr/>
            <a:lstStyle/>
            <a:p>
              <a:endParaRPr lang="vi-VN" dirty="0"/>
            </a:p>
          </p:txBody>
        </p:sp>
        <p:sp>
          <p:nvSpPr>
            <p:cNvPr id="15" name="TextBox 15"/>
            <p:cNvSpPr txBox="1"/>
            <p:nvPr/>
          </p:nvSpPr>
          <p:spPr>
            <a:xfrm>
              <a:off x="242155" y="82180"/>
              <a:ext cx="914674" cy="331347"/>
            </a:xfrm>
            <a:prstGeom prst="rect">
              <a:avLst/>
            </a:prstGeom>
          </p:spPr>
          <p:txBody>
            <a:bodyPr lIns="20451" tIns="20451" rIns="20451" bIns="20451" rtlCol="0" anchor="ctr"/>
            <a:lstStyle/>
            <a:p>
              <a:pPr>
                <a:lnSpc>
                  <a:spcPts val="2699"/>
                </a:lnSpc>
              </a:pPr>
              <a:r>
                <a:rPr lang="en-US" sz="6000" b="1" dirty="0">
                  <a:solidFill>
                    <a:srgbClr val="FFFFFF"/>
                  </a:solidFill>
                  <a:latin typeface="Balsamiq Sans Bold"/>
                  <a:ea typeface="Balsamiq Sans Bold"/>
                  <a:cs typeface="Balsamiq Sans Bold"/>
                  <a:sym typeface="Balsamiq Sans Bold"/>
                </a:rPr>
                <a:t>04. </a:t>
              </a:r>
              <a:r>
                <a:rPr lang="en-US" sz="6000" b="1" dirty="0" err="1">
                  <a:solidFill>
                    <a:srgbClr val="FFFFFF"/>
                  </a:solidFill>
                  <a:latin typeface="Balsamiq Sans Bold"/>
                  <a:ea typeface="Balsamiq Sans Bold"/>
                  <a:cs typeface="Balsamiq Sans Bold"/>
                  <a:sym typeface="Balsamiq Sans Bold"/>
                </a:rPr>
                <a:t>Kết</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quả</a:t>
              </a:r>
              <a:r>
                <a:rPr lang="en-US" sz="6000" b="1" dirty="0">
                  <a:solidFill>
                    <a:srgbClr val="FFFFFF"/>
                  </a:solidFill>
                  <a:latin typeface="Balsamiq Sans Bold"/>
                  <a:ea typeface="Balsamiq Sans Bold"/>
                  <a:cs typeface="Balsamiq Sans Bold"/>
                  <a:sym typeface="Balsamiq Sans Bold"/>
                </a:rPr>
                <a:t> </a:t>
              </a:r>
            </a:p>
          </p:txBody>
        </p:sp>
      </p:grpSp>
      <p:grpSp>
        <p:nvGrpSpPr>
          <p:cNvPr id="16" name="Group 16"/>
          <p:cNvGrpSpPr/>
          <p:nvPr/>
        </p:nvGrpSpPr>
        <p:grpSpPr>
          <a:xfrm>
            <a:off x="1777237" y="5758464"/>
            <a:ext cx="7828872" cy="1508290"/>
            <a:chOff x="0" y="0"/>
            <a:chExt cx="1095882" cy="383415"/>
          </a:xfrm>
        </p:grpSpPr>
        <p:sp>
          <p:nvSpPr>
            <p:cNvPr id="17" name="Freeform 17"/>
            <p:cNvSpPr/>
            <p:nvPr/>
          </p:nvSpPr>
          <p:spPr>
            <a:xfrm>
              <a:off x="0" y="0"/>
              <a:ext cx="1086655" cy="381973"/>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8BABC6"/>
            </a:solidFill>
          </p:spPr>
          <p:txBody>
            <a:bodyPr/>
            <a:lstStyle/>
            <a:p>
              <a:endParaRPr lang="vi-VN" dirty="0"/>
            </a:p>
          </p:txBody>
        </p:sp>
        <p:sp>
          <p:nvSpPr>
            <p:cNvPr id="18" name="TextBox 18"/>
            <p:cNvSpPr txBox="1"/>
            <p:nvPr/>
          </p:nvSpPr>
          <p:spPr>
            <a:xfrm>
              <a:off x="9227" y="93460"/>
              <a:ext cx="1086655" cy="289955"/>
            </a:xfrm>
            <a:prstGeom prst="rect">
              <a:avLst/>
            </a:prstGeom>
          </p:spPr>
          <p:txBody>
            <a:bodyPr lIns="20451" tIns="20451" rIns="20451" bIns="20451" rtlCol="0" anchor="ctr"/>
            <a:lstStyle/>
            <a:p>
              <a:pPr algn="ctr">
                <a:lnSpc>
                  <a:spcPts val="2699"/>
                </a:lnSpc>
              </a:pPr>
              <a:r>
                <a:rPr lang="en-US" sz="6000" b="1" dirty="0">
                  <a:solidFill>
                    <a:srgbClr val="FFFFFF"/>
                  </a:solidFill>
                  <a:latin typeface="Balsamiq Sans Bold"/>
                  <a:ea typeface="Balsamiq Sans Bold"/>
                  <a:cs typeface="Balsamiq Sans Bold"/>
                  <a:sym typeface="Balsamiq Sans Bold"/>
                </a:rPr>
                <a:t>03. </a:t>
              </a:r>
              <a:r>
                <a:rPr lang="en-US" sz="6000" b="1" dirty="0" err="1">
                  <a:solidFill>
                    <a:srgbClr val="FFFFFF"/>
                  </a:solidFill>
                  <a:latin typeface="Balsamiq Sans Bold"/>
                  <a:ea typeface="Balsamiq Sans Bold"/>
                  <a:cs typeface="Balsamiq Sans Bold"/>
                  <a:sym typeface="Balsamiq Sans Bold"/>
                </a:rPr>
                <a:t>Kết</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quả</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thực</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hiện</a:t>
              </a:r>
              <a:r>
                <a:rPr lang="en-US" sz="6000" b="1" dirty="0">
                  <a:solidFill>
                    <a:srgbClr val="FFFFFF"/>
                  </a:solidFill>
                  <a:latin typeface="Balsamiq Sans Bold"/>
                  <a:ea typeface="Balsamiq Sans Bold"/>
                  <a:cs typeface="Balsamiq Sans Bold"/>
                  <a:sym typeface="Balsamiq Sans Bold"/>
                </a:rPr>
                <a:t> </a:t>
              </a:r>
            </a:p>
          </p:txBody>
        </p:sp>
      </p:grpSp>
      <p:sp>
        <p:nvSpPr>
          <p:cNvPr id="22" name="TextBox 22"/>
          <p:cNvSpPr txBox="1"/>
          <p:nvPr/>
        </p:nvSpPr>
        <p:spPr>
          <a:xfrm rot="-10627">
            <a:off x="6074919" y="964020"/>
            <a:ext cx="5941375" cy="1534972"/>
          </a:xfrm>
          <a:prstGeom prst="rect">
            <a:avLst/>
          </a:prstGeom>
        </p:spPr>
        <p:txBody>
          <a:bodyPr wrap="square" lIns="0" tIns="0" rIns="0" bIns="0" rtlCol="0" anchor="t">
            <a:spAutoFit/>
          </a:bodyPr>
          <a:lstStyle/>
          <a:p>
            <a:pPr algn="ctr">
              <a:lnSpc>
                <a:spcPts val="11528"/>
              </a:lnSpc>
            </a:pPr>
            <a:r>
              <a:rPr lang="en-US" sz="13100" dirty="0" err="1">
                <a:solidFill>
                  <a:srgbClr val="5B4A3B"/>
                </a:solidFill>
                <a:latin typeface="Arial Narrow" panose="020B0606020202030204" pitchFamily="34" charset="0"/>
                <a:ea typeface="เอฟซี โอนิกิริ"/>
                <a:cs typeface="เอฟซี โอนิกิริ"/>
                <a:sym typeface="เอฟซี โอนิกิริ"/>
              </a:rPr>
              <a:t>Cấu</a:t>
            </a:r>
            <a:r>
              <a:rPr lang="en-US" sz="13100" dirty="0">
                <a:solidFill>
                  <a:srgbClr val="5B4A3B"/>
                </a:solidFill>
                <a:latin typeface="Arial Narrow" panose="020B0606020202030204" pitchFamily="34" charset="0"/>
                <a:ea typeface="เอฟซี โอนิกิริ"/>
                <a:cs typeface="เอฟซี โอนิกิริ"/>
                <a:sym typeface="เอฟซี โอนิกิริ"/>
              </a:rPr>
              <a:t> </a:t>
            </a:r>
            <a:r>
              <a:rPr lang="en-US" sz="13100" dirty="0" err="1">
                <a:solidFill>
                  <a:srgbClr val="5B4A3B"/>
                </a:solidFill>
                <a:latin typeface="Arial Narrow" panose="020B0606020202030204" pitchFamily="34" charset="0"/>
                <a:ea typeface="เอฟซี โอนิกิริ"/>
                <a:cs typeface="เอฟซี โอนิกิริ"/>
                <a:sym typeface="เอฟซี โอนิกิริ"/>
              </a:rPr>
              <a:t>trúc</a:t>
            </a:r>
            <a:endParaRPr lang="en-US" sz="13100" dirty="0">
              <a:solidFill>
                <a:srgbClr val="5B4A3B"/>
              </a:solidFill>
              <a:latin typeface="Arial Narrow" panose="020B0606020202030204" pitchFamily="34" charset="0"/>
              <a:ea typeface="เอฟซี โอนิกิริ"/>
              <a:cs typeface="เอฟซี โอนิกิริ"/>
              <a:sym typeface="เอฟซี โอนิกิริ"/>
            </a:endParaRPr>
          </a:p>
        </p:txBody>
      </p:sp>
      <p:grpSp>
        <p:nvGrpSpPr>
          <p:cNvPr id="23" name="Group 23"/>
          <p:cNvGrpSpPr/>
          <p:nvPr/>
        </p:nvGrpSpPr>
        <p:grpSpPr>
          <a:xfrm>
            <a:off x="1645399" y="4081127"/>
            <a:ext cx="7960710" cy="1437066"/>
            <a:chOff x="29289" y="28575"/>
            <a:chExt cx="1095728" cy="401116"/>
          </a:xfrm>
        </p:grpSpPr>
        <p:sp>
          <p:nvSpPr>
            <p:cNvPr id="24" name="Freeform 24"/>
            <p:cNvSpPr/>
            <p:nvPr/>
          </p:nvSpPr>
          <p:spPr>
            <a:xfrm>
              <a:off x="29289" y="28575"/>
              <a:ext cx="1086655" cy="381973"/>
            </a:xfrm>
            <a:custGeom>
              <a:avLst/>
              <a:gdLst/>
              <a:ahLst/>
              <a:cxnLst/>
              <a:rect l="l" t="t" r="r" b="b"/>
              <a:pathLst>
                <a:path w="1086655" h="381973">
                  <a:moveTo>
                    <a:pt x="169107" y="0"/>
                  </a:moveTo>
                  <a:lnTo>
                    <a:pt x="917548" y="0"/>
                  </a:lnTo>
                  <a:cubicBezTo>
                    <a:pt x="1010943" y="0"/>
                    <a:pt x="1086655" y="75712"/>
                    <a:pt x="1086655" y="169107"/>
                  </a:cubicBezTo>
                  <a:lnTo>
                    <a:pt x="1086655" y="212866"/>
                  </a:lnTo>
                  <a:cubicBezTo>
                    <a:pt x="1086655" y="306261"/>
                    <a:pt x="1010943" y="381973"/>
                    <a:pt x="917548" y="381973"/>
                  </a:cubicBezTo>
                  <a:lnTo>
                    <a:pt x="169107" y="381973"/>
                  </a:lnTo>
                  <a:cubicBezTo>
                    <a:pt x="75712" y="381973"/>
                    <a:pt x="0" y="306261"/>
                    <a:pt x="0" y="212866"/>
                  </a:cubicBezTo>
                  <a:lnTo>
                    <a:pt x="0" y="169107"/>
                  </a:lnTo>
                  <a:cubicBezTo>
                    <a:pt x="0" y="75712"/>
                    <a:pt x="75712" y="0"/>
                    <a:pt x="169107" y="0"/>
                  </a:cubicBezTo>
                  <a:close/>
                </a:path>
              </a:pathLst>
            </a:custGeom>
            <a:solidFill>
              <a:srgbClr val="F1CA88"/>
            </a:solidFill>
          </p:spPr>
          <p:txBody>
            <a:bodyPr/>
            <a:lstStyle/>
            <a:p>
              <a:endParaRPr lang="vi-VN" dirty="0"/>
            </a:p>
          </p:txBody>
        </p:sp>
        <p:sp>
          <p:nvSpPr>
            <p:cNvPr id="25" name="TextBox 25"/>
            <p:cNvSpPr txBox="1"/>
            <p:nvPr/>
          </p:nvSpPr>
          <p:spPr>
            <a:xfrm>
              <a:off x="38362" y="104868"/>
              <a:ext cx="1086655" cy="324823"/>
            </a:xfrm>
            <a:prstGeom prst="rect">
              <a:avLst/>
            </a:prstGeom>
          </p:spPr>
          <p:txBody>
            <a:bodyPr lIns="20451" tIns="20451" rIns="20451" bIns="20451" rtlCol="0" anchor="ctr"/>
            <a:lstStyle/>
            <a:p>
              <a:pPr algn="ctr">
                <a:lnSpc>
                  <a:spcPts val="2699"/>
                </a:lnSpc>
              </a:pPr>
              <a:r>
                <a:rPr lang="en-US" sz="6000" b="1" dirty="0">
                  <a:solidFill>
                    <a:srgbClr val="FFFFFF"/>
                  </a:solidFill>
                  <a:latin typeface="Balsamiq Sans Bold"/>
                  <a:ea typeface="Balsamiq Sans Bold"/>
                  <a:cs typeface="Balsamiq Sans Bold"/>
                  <a:sym typeface="Balsamiq Sans Bold"/>
                </a:rPr>
                <a:t>02. </a:t>
              </a:r>
              <a:r>
                <a:rPr lang="en-US" sz="6000" b="1" dirty="0" err="1">
                  <a:solidFill>
                    <a:srgbClr val="FFFFFF"/>
                  </a:solidFill>
                  <a:latin typeface="Balsamiq Sans Bold"/>
                  <a:ea typeface="Balsamiq Sans Bold"/>
                  <a:cs typeface="Balsamiq Sans Bold"/>
                  <a:sym typeface="Balsamiq Sans Bold"/>
                </a:rPr>
                <a:t>Một</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số</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biện</a:t>
              </a:r>
              <a:r>
                <a:rPr lang="en-US" sz="6000" b="1" dirty="0">
                  <a:solidFill>
                    <a:srgbClr val="FFFFFF"/>
                  </a:solidFill>
                  <a:latin typeface="Balsamiq Sans Bold"/>
                  <a:ea typeface="Balsamiq Sans Bold"/>
                  <a:cs typeface="Balsamiq Sans Bold"/>
                  <a:sym typeface="Balsamiq Sans Bold"/>
                </a:rPr>
                <a:t> </a:t>
              </a:r>
              <a:r>
                <a:rPr lang="en-US" sz="6000" b="1" dirty="0" err="1">
                  <a:solidFill>
                    <a:srgbClr val="FFFFFF"/>
                  </a:solidFill>
                  <a:latin typeface="Balsamiq Sans Bold"/>
                  <a:ea typeface="Balsamiq Sans Bold"/>
                  <a:cs typeface="Balsamiq Sans Bold"/>
                  <a:sym typeface="Balsamiq Sans Bold"/>
                </a:rPr>
                <a:t>pháp</a:t>
              </a:r>
              <a:r>
                <a:rPr lang="en-US" sz="6000" b="1" dirty="0">
                  <a:solidFill>
                    <a:srgbClr val="FFFFFF"/>
                  </a:solidFill>
                  <a:latin typeface="Balsamiq Sans Bold"/>
                  <a:ea typeface="Balsamiq Sans Bold"/>
                  <a:cs typeface="Balsamiq Sans Bold"/>
                  <a:sym typeface="Balsamiq Sans Bold"/>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646491" y="-142306"/>
            <a:ext cx="17127702" cy="9906142"/>
            <a:chOff x="-2099" y="-47625"/>
            <a:chExt cx="4511000" cy="2453404"/>
          </a:xfrm>
        </p:grpSpPr>
        <p:sp>
          <p:nvSpPr>
            <p:cNvPr id="3" name="Freeform 3"/>
            <p:cNvSpPr/>
            <p:nvPr/>
          </p:nvSpPr>
          <p:spPr>
            <a:xfrm>
              <a:off x="-2099" y="34543"/>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dirty="0"/>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726032" y="1538213"/>
            <a:ext cx="13496212" cy="1692771"/>
          </a:xfrm>
          <a:prstGeom prst="rect">
            <a:avLst/>
          </a:prstGeom>
        </p:spPr>
        <p:txBody>
          <a:bodyPr wrap="square" lIns="0" tIns="0" rIns="0" bIns="0" rtlCol="0" anchor="t">
            <a:spAutoFit/>
          </a:bodyPr>
          <a:lstStyle/>
          <a:p>
            <a:pPr algn="ctr"/>
            <a:r>
              <a:rPr lang="en-US" sz="5500" spc="71" dirty="0">
                <a:latin typeface="Times New Roman" panose="02020603050405020304" pitchFamily="18" charset="0"/>
                <a:ea typeface="Balsamiq Sans Bold"/>
                <a:cs typeface="Times New Roman" panose="02020603050405020304" pitchFamily="18" charset="0"/>
                <a:sym typeface="Balsamiq Sans Bold"/>
              </a:rPr>
              <a:t>Thành </a:t>
            </a:r>
            <a:r>
              <a:rPr lang="en-US" sz="5500" spc="71" dirty="0" err="1">
                <a:latin typeface="Times New Roman" panose="02020603050405020304" pitchFamily="18" charset="0"/>
                <a:ea typeface="Balsamiq Sans Bold"/>
                <a:cs typeface="Times New Roman" panose="02020603050405020304" pitchFamily="18" charset="0"/>
                <a:sym typeface="Balsamiq Sans Bold"/>
              </a:rPr>
              <a:t>phố</a:t>
            </a:r>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Hồ</a:t>
            </a:r>
            <a:r>
              <a:rPr lang="en-US" sz="5500" spc="71" dirty="0">
                <a:latin typeface="Times New Roman" panose="02020603050405020304" pitchFamily="18" charset="0"/>
                <a:ea typeface="Balsamiq Sans Bold"/>
                <a:cs typeface="Times New Roman" panose="02020603050405020304" pitchFamily="18" charset="0"/>
                <a:sym typeface="Balsamiq Sans Bold"/>
              </a:rPr>
              <a:t> Chí Minh </a:t>
            </a:r>
            <a:r>
              <a:rPr lang="en-US" sz="5500" spc="71" dirty="0" err="1">
                <a:latin typeface="Times New Roman" panose="02020603050405020304" pitchFamily="18" charset="0"/>
                <a:ea typeface="Balsamiq Sans Bold"/>
                <a:cs typeface="Times New Roman" panose="02020603050405020304" pitchFamily="18" charset="0"/>
                <a:sym typeface="Balsamiq Sans Bold"/>
              </a:rPr>
              <a:t>hiện</a:t>
            </a:r>
            <a:r>
              <a:rPr lang="en-US" sz="5500" spc="71" dirty="0">
                <a:latin typeface="Times New Roman" panose="02020603050405020304" pitchFamily="18" charset="0"/>
                <a:ea typeface="Balsamiq Sans Bold"/>
                <a:cs typeface="Times New Roman" panose="02020603050405020304" pitchFamily="18" charset="0"/>
                <a:sym typeface="Balsamiq Sans Bold"/>
              </a:rPr>
              <a:t> nay </a:t>
            </a:r>
            <a:r>
              <a:rPr lang="en-US" sz="5500" spc="71" dirty="0" err="1">
                <a:latin typeface="Times New Roman" panose="02020603050405020304" pitchFamily="18" charset="0"/>
                <a:ea typeface="Balsamiq Sans Bold"/>
                <a:cs typeface="Times New Roman" panose="02020603050405020304" pitchFamily="18" charset="0"/>
                <a:sym typeface="Balsamiq Sans Bold"/>
              </a:rPr>
              <a:t>là</a:t>
            </a:r>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đô</a:t>
            </a:r>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thị</a:t>
            </a:r>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lớn</a:t>
            </a:r>
            <a:endParaRPr lang="en-US" sz="5500" spc="71" dirty="0">
              <a:latin typeface="Times New Roman" panose="02020603050405020304" pitchFamily="18" charset="0"/>
              <a:ea typeface="Balsamiq Sans Bold"/>
              <a:cs typeface="Times New Roman" panose="02020603050405020304" pitchFamily="18" charset="0"/>
              <a:sym typeface="Balsamiq Sans Bold"/>
            </a:endParaRPr>
          </a:p>
          <a:p>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nhất</a:t>
            </a:r>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cả</a:t>
            </a:r>
            <a:r>
              <a:rPr lang="en-US" sz="5500" spc="71" dirty="0">
                <a:latin typeface="Times New Roman" panose="02020603050405020304" pitchFamily="18" charset="0"/>
                <a:ea typeface="Balsamiq Sans Bold"/>
                <a:cs typeface="Times New Roman" panose="02020603050405020304" pitchFamily="18" charset="0"/>
                <a:sym typeface="Balsamiq Sans Bold"/>
              </a:rPr>
              <a:t> </a:t>
            </a:r>
            <a:r>
              <a:rPr lang="en-US" sz="5500" spc="71" dirty="0" err="1">
                <a:latin typeface="Times New Roman" panose="02020603050405020304" pitchFamily="18" charset="0"/>
                <a:ea typeface="Balsamiq Sans Bold"/>
                <a:cs typeface="Times New Roman" panose="02020603050405020304" pitchFamily="18" charset="0"/>
                <a:sym typeface="Balsamiq Sans Bold"/>
              </a:rPr>
              <a:t>nước</a:t>
            </a:r>
            <a:r>
              <a:rPr lang="en-US" sz="5500" spc="71" dirty="0">
                <a:solidFill>
                  <a:srgbClr val="5B4A3B"/>
                </a:solidFill>
                <a:latin typeface="Times New Roman" panose="02020603050405020304" pitchFamily="18" charset="0"/>
                <a:ea typeface="Balsamiq Sans Bold"/>
                <a:cs typeface="Times New Roman" panose="02020603050405020304" pitchFamily="18" charset="0"/>
                <a:sym typeface="Balsamiq Sans Bold"/>
              </a:rPr>
              <a:t>, </a:t>
            </a:r>
            <a:r>
              <a:rPr lang="vi-VN" sz="5500" dirty="0">
                <a:effectLst/>
                <a:latin typeface="Times New Roman" panose="02020603050405020304" pitchFamily="18" charset="0"/>
                <a:ea typeface="Times New Roman" panose="02020603050405020304" pitchFamily="18" charset="0"/>
                <a:cs typeface="Times New Roman" panose="02020603050405020304" pitchFamily="18" charset="0"/>
              </a:rPr>
              <a:t>nghị định 168/2024/NĐ- CP </a:t>
            </a:r>
            <a:r>
              <a:rPr lang="en-US" sz="5500" spc="71" dirty="0">
                <a:solidFill>
                  <a:srgbClr val="5B4A3B"/>
                </a:solidFill>
                <a:latin typeface="Times New Roman" panose="02020603050405020304" pitchFamily="18" charset="0"/>
                <a:ea typeface="Balsamiq Sans Bold"/>
                <a:cs typeface="Times New Roman" panose="02020603050405020304" pitchFamily="18" charset="0"/>
                <a:sym typeface="Balsamiq Sans Bold"/>
              </a:rPr>
              <a:t> </a:t>
            </a:r>
          </a:p>
        </p:txBody>
      </p:sp>
      <p:sp>
        <p:nvSpPr>
          <p:cNvPr id="6" name="TextBox 6"/>
          <p:cNvSpPr txBox="1"/>
          <p:nvPr/>
        </p:nvSpPr>
        <p:spPr>
          <a:xfrm rot="9985">
            <a:off x="4843310" y="141304"/>
            <a:ext cx="8146282" cy="1317412"/>
          </a:xfrm>
          <a:prstGeom prst="rect">
            <a:avLst/>
          </a:prstGeom>
        </p:spPr>
        <p:txBody>
          <a:bodyPr wrap="square" lIns="0" tIns="0" rIns="0" bIns="0" rtlCol="0" anchor="t">
            <a:spAutoFit/>
          </a:bodyPr>
          <a:lstStyle/>
          <a:p>
            <a:pPr algn="ctr">
              <a:lnSpc>
                <a:spcPts val="11528"/>
              </a:lnSpc>
            </a:pPr>
            <a:r>
              <a:rPr lang="en-US" sz="8000" dirty="0">
                <a:solidFill>
                  <a:srgbClr val="5B4A3B"/>
                </a:solidFill>
                <a:latin typeface="Bahnschrift SemiBold SemiConden" panose="020B0502040204020203" pitchFamily="34" charset="0"/>
                <a:ea typeface="เอฟซี โอนิกิริ"/>
                <a:cs typeface="เอฟซี โอนิกิริ"/>
                <a:sym typeface="เอฟซี โอนิกิริ"/>
              </a:rPr>
              <a:t>Lý do </a:t>
            </a:r>
            <a:r>
              <a:rPr lang="en-US" sz="8000" dirty="0" err="1">
                <a:solidFill>
                  <a:srgbClr val="5B4A3B"/>
                </a:solidFill>
                <a:latin typeface="Bahnschrift SemiBold SemiConden" panose="020B0502040204020203" pitchFamily="34" charset="0"/>
                <a:ea typeface="เอฟซี โอนิกิริ"/>
                <a:cs typeface="เอฟซี โอนิกิริ"/>
                <a:sym typeface="เอฟซี โอนิกิริ"/>
              </a:rPr>
              <a:t>chọn</a:t>
            </a:r>
            <a:r>
              <a:rPr lang="en-US" sz="8000" dirty="0">
                <a:solidFill>
                  <a:srgbClr val="5B4A3B"/>
                </a:solidFill>
                <a:latin typeface="Bahnschrift SemiBold SemiConden" panose="020B0502040204020203" pitchFamily="34" charset="0"/>
                <a:ea typeface="เอฟซี โอนิกิริ"/>
                <a:cs typeface="เอฟซี โอนิกิริ"/>
                <a:sym typeface="เอฟซี โอนิกิริ"/>
              </a:rPr>
              <a:t> </a:t>
            </a:r>
            <a:r>
              <a:rPr lang="en-US" sz="8000" dirty="0" err="1">
                <a:solidFill>
                  <a:srgbClr val="5B4A3B"/>
                </a:solidFill>
                <a:latin typeface="Bahnschrift SemiBold SemiConden" panose="020B0502040204020203" pitchFamily="34" charset="0"/>
                <a:ea typeface="เอฟซี โอนิกิริ"/>
                <a:cs typeface="เอฟซี โอนิกิริ"/>
                <a:sym typeface="เอฟซี โอนิกิริ"/>
              </a:rPr>
              <a:t>đề</a:t>
            </a:r>
            <a:r>
              <a:rPr lang="en-US" sz="8000" dirty="0">
                <a:solidFill>
                  <a:srgbClr val="5B4A3B"/>
                </a:solidFill>
                <a:latin typeface="Bahnschrift SemiBold SemiConden" panose="020B0502040204020203" pitchFamily="34" charset="0"/>
                <a:ea typeface="เอฟซี โอนิกิริ"/>
                <a:cs typeface="เอฟซี โอนิกิริ"/>
                <a:sym typeface="เอฟซี โอนิกิริ"/>
              </a:rPr>
              <a:t> </a:t>
            </a:r>
            <a:r>
              <a:rPr lang="en-US" sz="8000" dirty="0" err="1">
                <a:solidFill>
                  <a:srgbClr val="5B4A3B"/>
                </a:solidFill>
                <a:latin typeface="Bahnschrift SemiBold SemiConden" panose="020B0502040204020203" pitchFamily="34" charset="0"/>
                <a:ea typeface="เอฟซี โอนิกิริ"/>
                <a:cs typeface="เอฟซี โอนิกิริ"/>
                <a:sym typeface="เอฟซี โอนิกิริ"/>
              </a:rPr>
              <a:t>tài</a:t>
            </a:r>
            <a:r>
              <a:rPr lang="en-US" sz="8000" dirty="0">
                <a:solidFill>
                  <a:srgbClr val="5B4A3B"/>
                </a:solidFill>
                <a:latin typeface="Bahnschrift SemiBold SemiConden" panose="020B0502040204020203" pitchFamily="34" charset="0"/>
                <a:ea typeface="เอฟซี โอนิกิริ"/>
                <a:cs typeface="เอฟซี โอนิกิริ"/>
                <a:sym typeface="เอฟซี โอนิกิริ"/>
              </a:rPr>
              <a:t> </a:t>
            </a:r>
          </a:p>
        </p:txBody>
      </p:sp>
      <p:sp>
        <p:nvSpPr>
          <p:cNvPr id="9" name="Freeform 9"/>
          <p:cNvSpPr/>
          <p:nvPr/>
        </p:nvSpPr>
        <p:spPr>
          <a:xfrm>
            <a:off x="984483" y="1382230"/>
            <a:ext cx="2409039" cy="229442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19527"/>
          </a:solidFill>
        </p:spPr>
        <p:txBody>
          <a:bodyPr/>
          <a:lstStyle/>
          <a:p>
            <a:endParaRPr lang="vi-VN"/>
          </a:p>
        </p:txBody>
      </p:sp>
      <p:sp>
        <p:nvSpPr>
          <p:cNvPr id="18" name="Freeform 18"/>
          <p:cNvSpPr/>
          <p:nvPr/>
        </p:nvSpPr>
        <p:spPr>
          <a:xfrm>
            <a:off x="15761323" y="5854518"/>
            <a:ext cx="2431833" cy="4414719"/>
          </a:xfrm>
          <a:custGeom>
            <a:avLst/>
            <a:gdLst/>
            <a:ahLst/>
            <a:cxnLst/>
            <a:rect l="l" t="t" r="r" b="b"/>
            <a:pathLst>
              <a:path w="4451621" h="6034246">
                <a:moveTo>
                  <a:pt x="0" y="0"/>
                </a:moveTo>
                <a:lnTo>
                  <a:pt x="4451620" y="0"/>
                </a:lnTo>
                <a:lnTo>
                  <a:pt x="4451620" y="6034246"/>
                </a:lnTo>
                <a:lnTo>
                  <a:pt x="0" y="60342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9" name="Freeform 19"/>
          <p:cNvSpPr/>
          <p:nvPr/>
        </p:nvSpPr>
        <p:spPr>
          <a:xfrm flipH="1">
            <a:off x="97391" y="8137714"/>
            <a:ext cx="1622361" cy="2069896"/>
          </a:xfrm>
          <a:custGeom>
            <a:avLst/>
            <a:gdLst/>
            <a:ahLst/>
            <a:cxnLst/>
            <a:rect l="l" t="t" r="r" b="b"/>
            <a:pathLst>
              <a:path w="4451621" h="6034246">
                <a:moveTo>
                  <a:pt x="4451621" y="0"/>
                </a:moveTo>
                <a:lnTo>
                  <a:pt x="0" y="0"/>
                </a:lnTo>
                <a:lnTo>
                  <a:pt x="0" y="6034246"/>
                </a:lnTo>
                <a:lnTo>
                  <a:pt x="4451621" y="6034246"/>
                </a:lnTo>
                <a:lnTo>
                  <a:pt x="445162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0" name="Group 20"/>
          <p:cNvGrpSpPr/>
          <p:nvPr/>
        </p:nvGrpSpPr>
        <p:grpSpPr>
          <a:xfrm>
            <a:off x="15363690" y="17763"/>
            <a:ext cx="2332206" cy="1782118"/>
            <a:chOff x="88427" y="-413447"/>
            <a:chExt cx="3492848" cy="3581572"/>
          </a:xfrm>
        </p:grpSpPr>
        <p:sp>
          <p:nvSpPr>
            <p:cNvPr id="21" name="Freeform 21"/>
            <p:cNvSpPr/>
            <p:nvPr/>
          </p:nvSpPr>
          <p:spPr>
            <a:xfrm>
              <a:off x="2055942" y="-413447"/>
              <a:ext cx="1525333" cy="2264131"/>
            </a:xfrm>
            <a:custGeom>
              <a:avLst/>
              <a:gdLst/>
              <a:ahLst/>
              <a:cxnLst/>
              <a:rect l="l" t="t" r="r" b="b"/>
              <a:pathLst>
                <a:path w="1525334" h="2264131">
                  <a:moveTo>
                    <a:pt x="0" y="0"/>
                  </a:moveTo>
                  <a:lnTo>
                    <a:pt x="1525334" y="0"/>
                  </a:lnTo>
                  <a:lnTo>
                    <a:pt x="1525334" y="2264131"/>
                  </a:lnTo>
                  <a:lnTo>
                    <a:pt x="0" y="2264131"/>
                  </a:lnTo>
                  <a:lnTo>
                    <a:pt x="0"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vi-VN" dirty="0"/>
            </a:p>
          </p:txBody>
        </p:sp>
        <p:sp>
          <p:nvSpPr>
            <p:cNvPr id="22" name="Freeform 22"/>
            <p:cNvSpPr/>
            <p:nvPr/>
          </p:nvSpPr>
          <p:spPr>
            <a:xfrm rot="-344133" flipH="1">
              <a:off x="88427" y="57069"/>
              <a:ext cx="1233838" cy="1831448"/>
            </a:xfrm>
            <a:custGeom>
              <a:avLst/>
              <a:gdLst/>
              <a:ahLst/>
              <a:cxnLst/>
              <a:rect l="l" t="t" r="r" b="b"/>
              <a:pathLst>
                <a:path w="1233838" h="1831448">
                  <a:moveTo>
                    <a:pt x="1233838" y="0"/>
                  </a:moveTo>
                  <a:lnTo>
                    <a:pt x="0" y="0"/>
                  </a:lnTo>
                  <a:lnTo>
                    <a:pt x="0" y="1831448"/>
                  </a:lnTo>
                  <a:lnTo>
                    <a:pt x="1233838" y="1831448"/>
                  </a:lnTo>
                  <a:lnTo>
                    <a:pt x="1233838" y="0"/>
                  </a:lnTo>
                  <a:close/>
                </a:path>
              </a:pathLst>
            </a:custGeom>
            <a:blipFill>
              <a:blip r:embed="rId6">
                <a:extLst>
                  <a:ext uri="{96DAC541-7B7A-43D3-8B79-37D633B846F1}">
                    <asvg:svgBlip xmlns:asvg="http://schemas.microsoft.com/office/drawing/2016/SVG/main" r:embed="rId7"/>
                  </a:ext>
                </a:extLst>
              </a:blip>
              <a:stretch>
                <a:fillRect t="-203606" r="-550428" b="-153238"/>
              </a:stretch>
            </a:blipFill>
          </p:spPr>
          <p:txBody>
            <a:bodyPr/>
            <a:lstStyle/>
            <a:p>
              <a:endParaRPr lang="vi-VN"/>
            </a:p>
          </p:txBody>
        </p:sp>
        <p:sp>
          <p:nvSpPr>
            <p:cNvPr id="23" name="Freeform 23"/>
            <p:cNvSpPr/>
            <p:nvPr/>
          </p:nvSpPr>
          <p:spPr>
            <a:xfrm rot="3285548">
              <a:off x="478006" y="2063882"/>
              <a:ext cx="820601" cy="1387886"/>
            </a:xfrm>
            <a:custGeom>
              <a:avLst/>
              <a:gdLst/>
              <a:ahLst/>
              <a:cxnLst/>
              <a:rect l="l" t="t" r="r" b="b"/>
              <a:pathLst>
                <a:path w="820601" h="1387886">
                  <a:moveTo>
                    <a:pt x="0" y="0"/>
                  </a:moveTo>
                  <a:lnTo>
                    <a:pt x="820600" y="0"/>
                  </a:lnTo>
                  <a:lnTo>
                    <a:pt x="820600" y="1387885"/>
                  </a:lnTo>
                  <a:lnTo>
                    <a:pt x="0" y="1387885"/>
                  </a:lnTo>
                  <a:lnTo>
                    <a:pt x="0" y="0"/>
                  </a:lnTo>
                  <a:close/>
                </a:path>
              </a:pathLst>
            </a:custGeom>
            <a:blipFill>
              <a:blip r:embed="rId8">
                <a:extLst>
                  <a:ext uri="{96DAC541-7B7A-43D3-8B79-37D633B846F1}">
                    <asvg:svgBlip xmlns:asvg="http://schemas.microsoft.com/office/drawing/2016/SVG/main" r:embed="rId9"/>
                  </a:ext>
                </a:extLst>
              </a:blip>
              <a:stretch>
                <a:fillRect l="-753958" b="-421015"/>
              </a:stretch>
            </a:blipFill>
          </p:spPr>
          <p:txBody>
            <a:bodyPr/>
            <a:lstStyle/>
            <a:p>
              <a:endParaRPr lang="vi-VN"/>
            </a:p>
          </p:txBody>
        </p:sp>
      </p:grpSp>
      <p:grpSp>
        <p:nvGrpSpPr>
          <p:cNvPr id="24" name="Group 24"/>
          <p:cNvGrpSpPr/>
          <p:nvPr/>
        </p:nvGrpSpPr>
        <p:grpSpPr>
          <a:xfrm>
            <a:off x="105512" y="551551"/>
            <a:ext cx="3368074" cy="1378409"/>
            <a:chOff x="-498469" y="-416932"/>
            <a:chExt cx="4490766" cy="1837878"/>
          </a:xfrm>
        </p:grpSpPr>
        <p:sp>
          <p:nvSpPr>
            <p:cNvPr id="25" name="Freeform 25"/>
            <p:cNvSpPr/>
            <p:nvPr/>
          </p:nvSpPr>
          <p:spPr>
            <a:xfrm rot="5489537">
              <a:off x="2110968" y="-783717"/>
              <a:ext cx="1514543" cy="2248114"/>
            </a:xfrm>
            <a:custGeom>
              <a:avLst/>
              <a:gdLst/>
              <a:ahLst/>
              <a:cxnLst/>
              <a:rect l="l" t="t" r="r" b="b"/>
              <a:pathLst>
                <a:path w="1514543" h="2248113">
                  <a:moveTo>
                    <a:pt x="0" y="0"/>
                  </a:moveTo>
                  <a:lnTo>
                    <a:pt x="1514544" y="0"/>
                  </a:lnTo>
                  <a:lnTo>
                    <a:pt x="1514544" y="2248113"/>
                  </a:lnTo>
                  <a:lnTo>
                    <a:pt x="0" y="2248113"/>
                  </a:lnTo>
                  <a:lnTo>
                    <a:pt x="0" y="0"/>
                  </a:lnTo>
                  <a:close/>
                </a:path>
              </a:pathLst>
            </a:custGeom>
            <a:blipFill>
              <a:blip r:embed="rId10">
                <a:extLst>
                  <a:ext uri="{96DAC541-7B7A-43D3-8B79-37D633B846F1}">
                    <asvg:svgBlip xmlns:asvg="http://schemas.microsoft.com/office/drawing/2016/SVG/main" r:embed="rId11"/>
                  </a:ext>
                </a:extLst>
              </a:blip>
              <a:stretch>
                <a:fillRect t="-203606" r="-550428" b="-153238"/>
              </a:stretch>
            </a:blipFill>
          </p:spPr>
          <p:txBody>
            <a:bodyPr/>
            <a:lstStyle/>
            <a:p>
              <a:endParaRPr lang="vi-VN"/>
            </a:p>
          </p:txBody>
        </p:sp>
        <p:sp>
          <p:nvSpPr>
            <p:cNvPr id="26" name="Freeform 26"/>
            <p:cNvSpPr/>
            <p:nvPr/>
          </p:nvSpPr>
          <p:spPr>
            <a:xfrm rot="5145403" flipH="1">
              <a:off x="-201778" y="-100855"/>
              <a:ext cx="1225110" cy="1818492"/>
            </a:xfrm>
            <a:custGeom>
              <a:avLst/>
              <a:gdLst/>
              <a:ahLst/>
              <a:cxnLst/>
              <a:rect l="l" t="t" r="r" b="b"/>
              <a:pathLst>
                <a:path w="1225110" h="1818492">
                  <a:moveTo>
                    <a:pt x="1225109" y="0"/>
                  </a:moveTo>
                  <a:lnTo>
                    <a:pt x="0" y="0"/>
                  </a:lnTo>
                  <a:lnTo>
                    <a:pt x="0" y="1818492"/>
                  </a:lnTo>
                  <a:lnTo>
                    <a:pt x="1225109" y="1818492"/>
                  </a:lnTo>
                  <a:lnTo>
                    <a:pt x="1225109" y="0"/>
                  </a:lnTo>
                  <a:close/>
                </a:path>
              </a:pathLst>
            </a:custGeom>
            <a:blipFill>
              <a:blip r:embed="rId6">
                <a:extLst>
                  <a:ext uri="{96DAC541-7B7A-43D3-8B79-37D633B846F1}">
                    <asvg:svgBlip xmlns:asvg="http://schemas.microsoft.com/office/drawing/2016/SVG/main" r:embed="rId7"/>
                  </a:ext>
                </a:extLst>
              </a:blip>
              <a:stretch>
                <a:fillRect t="-203606" r="-550428" b="-153238"/>
              </a:stretch>
            </a:blipFill>
          </p:spPr>
          <p:txBody>
            <a:bodyPr/>
            <a:lstStyle/>
            <a:p>
              <a:endParaRPr lang="vi-VN"/>
            </a:p>
          </p:txBody>
        </p:sp>
        <p:sp>
          <p:nvSpPr>
            <p:cNvPr id="27" name="Freeform 27"/>
            <p:cNvSpPr/>
            <p:nvPr/>
          </p:nvSpPr>
          <p:spPr>
            <a:xfrm>
              <a:off x="1116839" y="-308015"/>
              <a:ext cx="814795" cy="1378068"/>
            </a:xfrm>
            <a:custGeom>
              <a:avLst/>
              <a:gdLst/>
              <a:ahLst/>
              <a:cxnLst/>
              <a:rect l="l" t="t" r="r" b="b"/>
              <a:pathLst>
                <a:path w="814795" h="1378067">
                  <a:moveTo>
                    <a:pt x="0" y="0"/>
                  </a:moveTo>
                  <a:lnTo>
                    <a:pt x="814795" y="0"/>
                  </a:lnTo>
                  <a:lnTo>
                    <a:pt x="814795" y="1378067"/>
                  </a:lnTo>
                  <a:lnTo>
                    <a:pt x="0" y="1378067"/>
                  </a:lnTo>
                  <a:lnTo>
                    <a:pt x="0" y="0"/>
                  </a:lnTo>
                  <a:close/>
                </a:path>
              </a:pathLst>
            </a:custGeom>
            <a:blipFill>
              <a:blip r:embed="rId8">
                <a:extLst>
                  <a:ext uri="{96DAC541-7B7A-43D3-8B79-37D633B846F1}">
                    <asvg:svgBlip xmlns:asvg="http://schemas.microsoft.com/office/drawing/2016/SVG/main" r:embed="rId9"/>
                  </a:ext>
                </a:extLst>
              </a:blip>
              <a:stretch>
                <a:fillRect l="-753958" b="-421015"/>
              </a:stretch>
            </a:blipFill>
          </p:spPr>
          <p:txBody>
            <a:bodyPr/>
            <a:lstStyle/>
            <a:p>
              <a:endParaRPr lang="vi-VN"/>
            </a:p>
          </p:txBody>
        </p:sp>
      </p:grpSp>
      <p:sp>
        <p:nvSpPr>
          <p:cNvPr id="32" name="Freeform 9">
            <a:extLst>
              <a:ext uri="{FF2B5EF4-FFF2-40B4-BE49-F238E27FC236}">
                <a16:creationId xmlns:a16="http://schemas.microsoft.com/office/drawing/2014/main" id="{A4EB03F7-C12C-8D13-FE90-D42A8F703136}"/>
              </a:ext>
            </a:extLst>
          </p:cNvPr>
          <p:cNvSpPr/>
          <p:nvPr/>
        </p:nvSpPr>
        <p:spPr>
          <a:xfrm>
            <a:off x="992402" y="3812668"/>
            <a:ext cx="2409039" cy="229442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19527"/>
          </a:solidFill>
        </p:spPr>
        <p:txBody>
          <a:bodyPr/>
          <a:lstStyle/>
          <a:p>
            <a:endParaRPr lang="vi-VN"/>
          </a:p>
        </p:txBody>
      </p:sp>
      <p:sp>
        <p:nvSpPr>
          <p:cNvPr id="43" name="TextBox 5">
            <a:extLst>
              <a:ext uri="{FF2B5EF4-FFF2-40B4-BE49-F238E27FC236}">
                <a16:creationId xmlns:a16="http://schemas.microsoft.com/office/drawing/2014/main" id="{83200BE8-3EF2-9BE4-33F5-16893E3DB1A5}"/>
              </a:ext>
            </a:extLst>
          </p:cNvPr>
          <p:cNvSpPr txBox="1"/>
          <p:nvPr/>
        </p:nvSpPr>
        <p:spPr>
          <a:xfrm>
            <a:off x="3799386" y="4297114"/>
            <a:ext cx="13496212" cy="846386"/>
          </a:xfrm>
          <a:prstGeom prst="rect">
            <a:avLst/>
          </a:prstGeom>
        </p:spPr>
        <p:txBody>
          <a:bodyPr wrap="square" lIns="0" tIns="0" rIns="0" bIns="0" rtlCol="0" anchor="t">
            <a:spAutoFit/>
          </a:bodyPr>
          <a:lstStyle/>
          <a:p>
            <a:pPr algn="ctr"/>
            <a:endParaRPr lang="en-US" sz="5500" spc="71" dirty="0">
              <a:solidFill>
                <a:srgbClr val="5B4A3B"/>
              </a:solidFill>
              <a:latin typeface="Times New Roman" panose="02020603050405020304" pitchFamily="18" charset="0"/>
              <a:ea typeface="Balsamiq Sans Bold"/>
              <a:cs typeface="Times New Roman" panose="02020603050405020304" pitchFamily="18" charset="0"/>
              <a:sym typeface="Balsamiq Sans Bold"/>
            </a:endParaRPr>
          </a:p>
        </p:txBody>
      </p:sp>
      <p:grpSp>
        <p:nvGrpSpPr>
          <p:cNvPr id="56" name="Group 55">
            <a:extLst>
              <a:ext uri="{FF2B5EF4-FFF2-40B4-BE49-F238E27FC236}">
                <a16:creationId xmlns:a16="http://schemas.microsoft.com/office/drawing/2014/main" id="{23AA4FF5-F02B-E89D-5778-0B7DD0229E00}"/>
              </a:ext>
            </a:extLst>
          </p:cNvPr>
          <p:cNvGrpSpPr/>
          <p:nvPr/>
        </p:nvGrpSpPr>
        <p:grpSpPr>
          <a:xfrm>
            <a:off x="1158990" y="1631962"/>
            <a:ext cx="1966674" cy="1842746"/>
            <a:chOff x="1194829" y="1628912"/>
            <a:chExt cx="1966674" cy="1842746"/>
          </a:xfrm>
        </p:grpSpPr>
        <p:sp>
          <p:nvSpPr>
            <p:cNvPr id="28" name="Rectangle 27">
              <a:extLst>
                <a:ext uri="{FF2B5EF4-FFF2-40B4-BE49-F238E27FC236}">
                  <a16:creationId xmlns:a16="http://schemas.microsoft.com/office/drawing/2014/main" id="{3B2A1AD5-F392-2FE4-B66C-D0A570102459}"/>
                </a:ext>
              </a:extLst>
            </p:cNvPr>
            <p:cNvSpPr/>
            <p:nvPr/>
          </p:nvSpPr>
          <p:spPr>
            <a:xfrm>
              <a:off x="1194829" y="1628912"/>
              <a:ext cx="1966674" cy="1801057"/>
            </a:xfrm>
            <a:prstGeom prst="rect">
              <a:avLst/>
            </a:prstGeom>
            <a:solidFill>
              <a:schemeClr val="accent5">
                <a:lumMod val="40000"/>
                <a:lumOff val="60000"/>
              </a:schemeClr>
            </a:solidFill>
            <a:ln>
              <a:solidFill>
                <a:schemeClr val="bg1"/>
              </a:solid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01 </a:t>
              </a:r>
            </a:p>
            <a:p>
              <a:pPr algn="ctr"/>
              <a:endParaRPr lang="en-US" sz="5400" dirty="0">
                <a:latin typeface="Times New Roman" panose="02020603050405020304" pitchFamily="18" charset="0"/>
                <a:cs typeface="Times New Roman" panose="02020603050405020304" pitchFamily="18" charset="0"/>
              </a:endParaRPr>
            </a:p>
          </p:txBody>
        </p:sp>
        <p:pic>
          <p:nvPicPr>
            <p:cNvPr id="47" name="Picture 46" descr="A group of people icon&#10;&#10;AI-generated content may be incorrect.">
              <a:extLst>
                <a:ext uri="{FF2B5EF4-FFF2-40B4-BE49-F238E27FC236}">
                  <a16:creationId xmlns:a16="http://schemas.microsoft.com/office/drawing/2014/main" id="{6E04073A-A9FE-93F2-56C3-487B804EE77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71556" y1="40889" x2="71556" y2="40889"/>
                          <a14:foregroundMark x1="71556" y1="40889" x2="71556" y2="40889"/>
                          <a14:foregroundMark x1="53778" y1="44444" x2="53778" y2="44444"/>
                          <a14:foregroundMark x1="53778" y1="44444" x2="53778" y2="44444"/>
                          <a14:foregroundMark x1="29778" y1="40000" x2="29778" y2="40000"/>
                        </a14:backgroundRemoval>
                      </a14:imgEffect>
                    </a14:imgLayer>
                  </a14:imgProps>
                </a:ext>
                <a:ext uri="{28A0092B-C50C-407E-A947-70E740481C1C}">
                  <a14:useLocalDpi xmlns:a14="http://schemas.microsoft.com/office/drawing/2010/main" val="0"/>
                </a:ext>
              </a:extLst>
            </a:blip>
            <a:stretch>
              <a:fillRect/>
            </a:stretch>
          </p:blipFill>
          <p:spPr>
            <a:xfrm>
              <a:off x="1499924" y="2115174"/>
              <a:ext cx="1356484" cy="1356484"/>
            </a:xfrm>
            <a:prstGeom prst="rect">
              <a:avLst/>
            </a:prstGeom>
          </p:spPr>
        </p:pic>
      </p:grpSp>
      <p:sp>
        <p:nvSpPr>
          <p:cNvPr id="50" name="TextBox 49">
            <a:extLst>
              <a:ext uri="{FF2B5EF4-FFF2-40B4-BE49-F238E27FC236}">
                <a16:creationId xmlns:a16="http://schemas.microsoft.com/office/drawing/2014/main" id="{2CD87D82-5304-5756-0082-E99EC31BE792}"/>
              </a:ext>
            </a:extLst>
          </p:cNvPr>
          <p:cNvSpPr txBox="1"/>
          <p:nvPr/>
        </p:nvSpPr>
        <p:spPr>
          <a:xfrm>
            <a:off x="3696724" y="3812668"/>
            <a:ext cx="13896510" cy="1785104"/>
          </a:xfrm>
          <a:prstGeom prst="rect">
            <a:avLst/>
          </a:prstGeom>
          <a:noFill/>
        </p:spPr>
        <p:txBody>
          <a:bodyPr wrap="square">
            <a:spAutoFit/>
          </a:bodyPr>
          <a:lstStyle/>
          <a:p>
            <a:pPr lvl="0">
              <a:spcAft>
                <a:spcPts val="800"/>
              </a:spcAft>
              <a:tabLst>
                <a:tab pos="540385" algn="l"/>
                <a:tab pos="630555" algn="l"/>
              </a:tabLst>
            </a:pPr>
            <a:r>
              <a:rPr lang="vi-VN" sz="5500" dirty="0">
                <a:effectLst/>
                <a:latin typeface="Times New Roman" panose="02020603050405020304" pitchFamily="18" charset="0"/>
                <a:ea typeface="Times New Roman" panose="02020603050405020304" pitchFamily="18" charset="0"/>
              </a:rPr>
              <a:t>Đối với trẻ nhỏ có những hành động nguy hiểm khi tham gia giao thông cùng với ba mẹ.</a:t>
            </a:r>
            <a:endParaRPr lang="vi-VN" sz="5500" dirty="0">
              <a:effectLst/>
              <a:latin typeface="Times New Roman" panose="02020603050405020304" pitchFamily="18" charset="0"/>
              <a:ea typeface="Calibri" panose="020F0502020204030204" pitchFamily="34" charset="0"/>
            </a:endParaRPr>
          </a:p>
        </p:txBody>
      </p:sp>
      <p:pic>
        <p:nvPicPr>
          <p:cNvPr id="1026" name="Picture 2">
            <a:extLst>
              <a:ext uri="{FF2B5EF4-FFF2-40B4-BE49-F238E27FC236}">
                <a16:creationId xmlns:a16="http://schemas.microsoft.com/office/drawing/2014/main" id="{3406AACF-1712-C034-4B0B-F49A63B867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0395" y="5711930"/>
            <a:ext cx="5799405" cy="40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66A1104-147C-6D73-37BB-3E22A46990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81560" y="5700396"/>
            <a:ext cx="6020440" cy="404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reeform 9">
            <a:extLst>
              <a:ext uri="{FF2B5EF4-FFF2-40B4-BE49-F238E27FC236}">
                <a16:creationId xmlns:a16="http://schemas.microsoft.com/office/drawing/2014/main" id="{79628CF1-CBB6-EE07-2046-24A090EDB7A6}"/>
              </a:ext>
            </a:extLst>
          </p:cNvPr>
          <p:cNvSpPr/>
          <p:nvPr/>
        </p:nvSpPr>
        <p:spPr>
          <a:xfrm>
            <a:off x="984483" y="6509556"/>
            <a:ext cx="2409039" cy="2294423"/>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E19527"/>
          </a:solidFill>
        </p:spPr>
        <p:txBody>
          <a:bodyPr/>
          <a:lstStyle/>
          <a:p>
            <a:endParaRPr lang="vi-VN"/>
          </a:p>
        </p:txBody>
      </p:sp>
      <p:sp>
        <p:nvSpPr>
          <p:cNvPr id="61" name="Rectangle 60">
            <a:extLst>
              <a:ext uri="{FF2B5EF4-FFF2-40B4-BE49-F238E27FC236}">
                <a16:creationId xmlns:a16="http://schemas.microsoft.com/office/drawing/2014/main" id="{A00FF8CD-4D87-9494-0D44-098BD9F01447}"/>
              </a:ext>
            </a:extLst>
          </p:cNvPr>
          <p:cNvSpPr/>
          <p:nvPr/>
        </p:nvSpPr>
        <p:spPr>
          <a:xfrm>
            <a:off x="1182519" y="6789552"/>
            <a:ext cx="2062589" cy="1715095"/>
          </a:xfrm>
          <a:prstGeom prst="rect">
            <a:avLst/>
          </a:prstGeom>
          <a:solidFill>
            <a:schemeClr val="accent5">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03</a:t>
            </a:r>
          </a:p>
          <a:p>
            <a:pPr algn="ctr"/>
            <a:endParaRPr lang="en-US" sz="5400" dirty="0">
              <a:latin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418E44AF-4061-86D5-451F-D6C1C00BC5AF}"/>
              </a:ext>
            </a:extLst>
          </p:cNvPr>
          <p:cNvSpPr/>
          <p:nvPr/>
        </p:nvSpPr>
        <p:spPr>
          <a:xfrm>
            <a:off x="1182520" y="4056212"/>
            <a:ext cx="2062589" cy="1715095"/>
          </a:xfrm>
          <a:prstGeom prst="rect">
            <a:avLst/>
          </a:prstGeom>
          <a:solidFill>
            <a:schemeClr val="accent5">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02</a:t>
            </a:r>
          </a:p>
          <a:p>
            <a:pPr algn="ctr"/>
            <a:endParaRPr lang="en-US" sz="5400" dirty="0">
              <a:latin typeface="Times New Roman" panose="02020603050405020304" pitchFamily="18" charset="0"/>
              <a:cs typeface="Times New Roman" panose="02020603050405020304" pitchFamily="18" charset="0"/>
            </a:endParaRPr>
          </a:p>
        </p:txBody>
      </p:sp>
      <p:pic>
        <p:nvPicPr>
          <p:cNvPr id="63" name="Graphic 62" descr="Professor female outline">
            <a:extLst>
              <a:ext uri="{FF2B5EF4-FFF2-40B4-BE49-F238E27FC236}">
                <a16:creationId xmlns:a16="http://schemas.microsoft.com/office/drawing/2014/main" id="{E131AFB6-4D27-7224-1C24-CEB431DA018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72795" y="4698990"/>
            <a:ext cx="994205" cy="994205"/>
          </a:xfrm>
          <a:prstGeom prst="rect">
            <a:avLst/>
          </a:prstGeom>
        </p:spPr>
      </p:pic>
      <p:pic>
        <p:nvPicPr>
          <p:cNvPr id="1024" name="Graphic 1023" descr="Family with girl outline">
            <a:extLst>
              <a:ext uri="{FF2B5EF4-FFF2-40B4-BE49-F238E27FC236}">
                <a16:creationId xmlns:a16="http://schemas.microsoft.com/office/drawing/2014/main" id="{D7468686-A63B-172D-F21F-E46D6B0371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07892" y="7399464"/>
            <a:ext cx="1105183" cy="1105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down)">
                                      <p:cBhvr>
                                        <p:cTn id="30" dur="500"/>
                                        <p:tgtEl>
                                          <p:spTgt spid="6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down)">
                                      <p:cBhvr>
                                        <p:cTn id="36" dur="500"/>
                                        <p:tgtEl>
                                          <p:spTgt spid="6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fade">
                                      <p:cBhvr>
                                        <p:cTn id="44" dur="1000"/>
                                        <p:tgtEl>
                                          <p:spTgt spid="1026"/>
                                        </p:tgtEl>
                                      </p:cBhvr>
                                    </p:animEffect>
                                    <p:anim calcmode="lin" valueType="num">
                                      <p:cBhvr>
                                        <p:cTn id="45" dur="1000" fill="hold"/>
                                        <p:tgtEl>
                                          <p:spTgt spid="1026"/>
                                        </p:tgtEl>
                                        <p:attrNameLst>
                                          <p:attrName>ppt_x</p:attrName>
                                        </p:attrNameLst>
                                      </p:cBhvr>
                                      <p:tavLst>
                                        <p:tav tm="0">
                                          <p:val>
                                            <p:strVal val="#ppt_x"/>
                                          </p:val>
                                        </p:tav>
                                        <p:tav tm="100000">
                                          <p:val>
                                            <p:strVal val="#ppt_x"/>
                                          </p:val>
                                        </p:tav>
                                      </p:tavLst>
                                    </p:anim>
                                    <p:anim calcmode="lin" valueType="num">
                                      <p:cBhvr>
                                        <p:cTn id="4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randombar(horizontal)">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1000"/>
                                        <p:tgtEl>
                                          <p:spTgt spid="61"/>
                                        </p:tgtEl>
                                      </p:cBhvr>
                                    </p:animEffect>
                                    <p:anim calcmode="lin" valueType="num">
                                      <p:cBhvr>
                                        <p:cTn id="57" dur="1000" fill="hold"/>
                                        <p:tgtEl>
                                          <p:spTgt spid="61"/>
                                        </p:tgtEl>
                                        <p:attrNameLst>
                                          <p:attrName>ppt_x</p:attrName>
                                        </p:attrNameLst>
                                      </p:cBhvr>
                                      <p:tavLst>
                                        <p:tav tm="0">
                                          <p:val>
                                            <p:strVal val="#ppt_x"/>
                                          </p:val>
                                        </p:tav>
                                        <p:tav tm="100000">
                                          <p:val>
                                            <p:strVal val="#ppt_x"/>
                                          </p:val>
                                        </p:tav>
                                      </p:tavLst>
                                    </p:anim>
                                    <p:anim calcmode="lin" valueType="num">
                                      <p:cBhvr>
                                        <p:cTn id="58" dur="1000" fill="hold"/>
                                        <p:tgtEl>
                                          <p:spTgt spid="6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24"/>
                                        </p:tgtEl>
                                        <p:attrNameLst>
                                          <p:attrName>style.visibility</p:attrName>
                                        </p:attrNameLst>
                                      </p:cBhvr>
                                      <p:to>
                                        <p:strVal val="visible"/>
                                      </p:to>
                                    </p:set>
                                    <p:animEffect transition="in" filter="fade">
                                      <p:cBhvr>
                                        <p:cTn id="61" dur="1000"/>
                                        <p:tgtEl>
                                          <p:spTgt spid="1024"/>
                                        </p:tgtEl>
                                      </p:cBhvr>
                                    </p:animEffect>
                                    <p:anim calcmode="lin" valueType="num">
                                      <p:cBhvr>
                                        <p:cTn id="62" dur="1000" fill="hold"/>
                                        <p:tgtEl>
                                          <p:spTgt spid="1024"/>
                                        </p:tgtEl>
                                        <p:attrNameLst>
                                          <p:attrName>ppt_x</p:attrName>
                                        </p:attrNameLst>
                                      </p:cBhvr>
                                      <p:tavLst>
                                        <p:tav tm="0">
                                          <p:val>
                                            <p:strVal val="#ppt_x"/>
                                          </p:val>
                                        </p:tav>
                                        <p:tav tm="100000">
                                          <p:val>
                                            <p:strVal val="#ppt_x"/>
                                          </p:val>
                                        </p:tav>
                                      </p:tavLst>
                                    </p:anim>
                                    <p:anim calcmode="lin" valueType="num">
                                      <p:cBhvr>
                                        <p:cTn id="63" dur="1000" fill="hold"/>
                                        <p:tgtEl>
                                          <p:spTgt spid="102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1000"/>
                                        <p:tgtEl>
                                          <p:spTgt spid="51"/>
                                        </p:tgtEl>
                                      </p:cBhvr>
                                    </p:animEffect>
                                    <p:anim calcmode="lin" valueType="num">
                                      <p:cBhvr>
                                        <p:cTn id="67" dur="1000" fill="hold"/>
                                        <p:tgtEl>
                                          <p:spTgt spid="51"/>
                                        </p:tgtEl>
                                        <p:attrNameLst>
                                          <p:attrName>ppt_x</p:attrName>
                                        </p:attrNameLst>
                                      </p:cBhvr>
                                      <p:tavLst>
                                        <p:tav tm="0">
                                          <p:val>
                                            <p:strVal val="#ppt_x"/>
                                          </p:val>
                                        </p:tav>
                                        <p:tav tm="100000">
                                          <p:val>
                                            <p:strVal val="#ppt_x"/>
                                          </p:val>
                                        </p:tav>
                                      </p:tavLst>
                                    </p:anim>
                                    <p:anim calcmode="lin" valueType="num">
                                      <p:cBhvr>
                                        <p:cTn id="6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32" grpId="0" animBg="1"/>
      <p:bldP spid="50" grpId="0"/>
      <p:bldP spid="51" grpId="0" animBg="1"/>
      <p:bldP spid="61"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443635"/>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dirty="0"/>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293195" y="7219566"/>
            <a:ext cx="1466717" cy="1741726"/>
          </a:xfrm>
          <a:prstGeom prst="rect">
            <a:avLst/>
          </a:prstGeom>
        </p:spPr>
        <p:txBody>
          <a:bodyPr lIns="20451" tIns="20451" rIns="20451" bIns="20451" rtlCol="0" anchor="ctr"/>
          <a:lstStyle/>
          <a:p>
            <a:pPr algn="ctr">
              <a:lnSpc>
                <a:spcPts val="9240"/>
              </a:lnSpc>
              <a:spcBef>
                <a:spcPct val="0"/>
              </a:spcBef>
            </a:pPr>
            <a:endParaRPr lang="en-US" sz="6600" dirty="0">
              <a:solidFill>
                <a:srgbClr val="FFFFFF"/>
              </a:solidFill>
              <a:latin typeface="เอฟซี โอนิกิริ"/>
              <a:ea typeface="เอฟซี โอนิกิริ"/>
              <a:cs typeface="เอฟซี โอนิกิริ"/>
              <a:sym typeface="เอฟซี โอนิกิริ"/>
            </a:endParaRPr>
          </a:p>
        </p:txBody>
      </p:sp>
      <p:sp>
        <p:nvSpPr>
          <p:cNvPr id="12" name="TextBox 12"/>
          <p:cNvSpPr txBox="1"/>
          <p:nvPr/>
        </p:nvSpPr>
        <p:spPr>
          <a:xfrm>
            <a:off x="2537505" y="4945279"/>
            <a:ext cx="3202925" cy="271036"/>
          </a:xfrm>
          <a:prstGeom prst="rect">
            <a:avLst/>
          </a:prstGeom>
        </p:spPr>
        <p:txBody>
          <a:bodyPr lIns="0" tIns="0" rIns="0" bIns="0" rtlCol="0" anchor="t">
            <a:spAutoFit/>
          </a:bodyPr>
          <a:lstStyle/>
          <a:p>
            <a:pPr algn="l">
              <a:lnSpc>
                <a:spcPts val="2163"/>
              </a:lnSpc>
            </a:pPr>
            <a:endParaRPr lang="en-US" sz="1545" dirty="0">
              <a:solidFill>
                <a:srgbClr val="5B4A3B"/>
              </a:solidFill>
              <a:latin typeface="Balsamiq Sans"/>
              <a:ea typeface="Balsamiq Sans"/>
              <a:cs typeface="Balsamiq Sans"/>
              <a:sym typeface="Balsamiq Sans"/>
            </a:endParaRPr>
          </a:p>
        </p:txBody>
      </p:sp>
      <p:sp>
        <p:nvSpPr>
          <p:cNvPr id="14" name="TextBox 14"/>
          <p:cNvSpPr txBox="1"/>
          <p:nvPr/>
        </p:nvSpPr>
        <p:spPr>
          <a:xfrm rot="-10627">
            <a:off x="4555644" y="300672"/>
            <a:ext cx="8937812" cy="1398011"/>
          </a:xfrm>
          <a:prstGeom prst="rect">
            <a:avLst/>
          </a:prstGeom>
        </p:spPr>
        <p:txBody>
          <a:bodyPr wrap="square" lIns="0" tIns="0" rIns="0" bIns="0" rtlCol="0" anchor="t">
            <a:spAutoFit/>
          </a:bodyPr>
          <a:lstStyle/>
          <a:p>
            <a:pPr algn="ctr">
              <a:lnSpc>
                <a:spcPts val="11528"/>
              </a:lnSpc>
            </a:pPr>
            <a:r>
              <a:rPr lang="en-US" sz="8000" dirty="0" err="1">
                <a:solidFill>
                  <a:srgbClr val="5B4A3B"/>
                </a:solidFill>
                <a:latin typeface="Georgia Pro Semibold" panose="02040702050405020303" pitchFamily="18" charset="0"/>
                <a:ea typeface="Wandohope" panose="020B0503020000020004" pitchFamily="18" charset="-128"/>
                <a:cs typeface="เอฟซี โอนิกิริ"/>
                <a:sym typeface="เอฟซี โอนิกิริ"/>
              </a:rPr>
              <a:t>Biện</a:t>
            </a:r>
            <a:r>
              <a:rPr lang="en-US" sz="8000" dirty="0">
                <a:solidFill>
                  <a:srgbClr val="5B4A3B"/>
                </a:solidFill>
                <a:latin typeface="Georgia Pro Semibold" panose="02040702050405020303" pitchFamily="18" charset="0"/>
                <a:ea typeface="Wandohope" panose="020B0503020000020004" pitchFamily="18" charset="-128"/>
                <a:cs typeface="เอฟซี โอนิกิริ"/>
                <a:sym typeface="เอฟซี โอนิกิริ"/>
              </a:rPr>
              <a:t> </a:t>
            </a:r>
            <a:r>
              <a:rPr lang="en-US" sz="8000" dirty="0" err="1">
                <a:solidFill>
                  <a:srgbClr val="5B4A3B"/>
                </a:solidFill>
                <a:latin typeface="Georgia Pro Semibold" panose="02040702050405020303" pitchFamily="18" charset="0"/>
                <a:ea typeface="Wandohope" panose="020B0503020000020004" pitchFamily="18" charset="-128"/>
                <a:cs typeface="เอฟซี โอนิกิริ"/>
                <a:sym typeface="เอฟซี โอนิกิริ"/>
              </a:rPr>
              <a:t>pháp</a:t>
            </a:r>
            <a:endParaRPr lang="en-US" sz="8000" dirty="0">
              <a:solidFill>
                <a:srgbClr val="5B4A3B"/>
              </a:solidFill>
              <a:latin typeface="Georgia Pro Semibold" panose="02040702050405020303" pitchFamily="18" charset="0"/>
              <a:ea typeface="Wandohope" panose="020B0503020000020004" pitchFamily="18" charset="-128"/>
              <a:cs typeface="เอฟซี โอนิกิริ"/>
              <a:sym typeface="เอฟซี โอนิกิริ"/>
            </a:endParaRPr>
          </a:p>
        </p:txBody>
      </p:sp>
      <p:sp>
        <p:nvSpPr>
          <p:cNvPr id="15" name="AutoShape 15"/>
          <p:cNvSpPr/>
          <p:nvPr/>
        </p:nvSpPr>
        <p:spPr>
          <a:xfrm>
            <a:off x="3683500" y="3073358"/>
            <a:ext cx="10557558" cy="16304"/>
          </a:xfrm>
          <a:prstGeom prst="line">
            <a:avLst/>
          </a:prstGeom>
          <a:ln w="76200" cap="rnd">
            <a:solidFill>
              <a:srgbClr val="5B4A3B"/>
            </a:solidFill>
            <a:prstDash val="sysDash"/>
            <a:headEnd type="none" w="sm" len="sm"/>
            <a:tailEnd type="none" w="sm" len="sm"/>
          </a:ln>
        </p:spPr>
        <p:txBody>
          <a:bodyPr/>
          <a:lstStyle/>
          <a:p>
            <a:endParaRPr lang="vi-VN" dirty="0"/>
          </a:p>
        </p:txBody>
      </p:sp>
      <p:grpSp>
        <p:nvGrpSpPr>
          <p:cNvPr id="16" name="Group 16"/>
          <p:cNvGrpSpPr/>
          <p:nvPr/>
        </p:nvGrpSpPr>
        <p:grpSpPr>
          <a:xfrm>
            <a:off x="8091361" y="1807739"/>
            <a:ext cx="1805190" cy="1863684"/>
            <a:chOff x="-208634" y="-1006796"/>
            <a:chExt cx="812800" cy="839137"/>
          </a:xfrm>
        </p:grpSpPr>
        <p:sp>
          <p:nvSpPr>
            <p:cNvPr id="17" name="Freeform 17"/>
            <p:cNvSpPr/>
            <p:nvPr/>
          </p:nvSpPr>
          <p:spPr>
            <a:xfrm>
              <a:off x="-208634" y="-100679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7C70"/>
            </a:solidFill>
          </p:spPr>
          <p:txBody>
            <a:bodyPr/>
            <a:lstStyle/>
            <a:p>
              <a:endParaRPr lang="vi-VN" dirty="0"/>
            </a:p>
          </p:txBody>
        </p:sp>
        <p:sp>
          <p:nvSpPr>
            <p:cNvPr id="18" name="TextBox 18"/>
            <p:cNvSpPr txBox="1"/>
            <p:nvPr/>
          </p:nvSpPr>
          <p:spPr>
            <a:xfrm>
              <a:off x="-114871" y="-930491"/>
              <a:ext cx="620923" cy="762832"/>
            </a:xfrm>
            <a:prstGeom prst="rect">
              <a:avLst/>
            </a:prstGeom>
          </p:spPr>
          <p:txBody>
            <a:bodyPr lIns="20451" tIns="20451" rIns="20451" bIns="20451" rtlCol="0" anchor="ctr"/>
            <a:lstStyle/>
            <a:p>
              <a:pPr algn="ctr">
                <a:lnSpc>
                  <a:spcPts val="9240"/>
                </a:lnSpc>
                <a:spcBef>
                  <a:spcPct val="0"/>
                </a:spcBef>
              </a:pPr>
              <a:r>
                <a:rPr lang="en-US" sz="13000" dirty="0">
                  <a:solidFill>
                    <a:srgbClr val="FFFFFF"/>
                  </a:solidFill>
                  <a:latin typeface="เอฟซี โอนิกิริ"/>
                  <a:ea typeface="เอฟซี โอนิกิริ"/>
                  <a:cs typeface="เอฟซี โอนิกิริ"/>
                  <a:sym typeface="เอฟซี โอนิกิริ"/>
                </a:rPr>
                <a:t>2</a:t>
              </a:r>
            </a:p>
          </p:txBody>
        </p:sp>
      </p:grpSp>
      <p:sp>
        <p:nvSpPr>
          <p:cNvPr id="23" name="TextBox 23"/>
          <p:cNvSpPr txBox="1"/>
          <p:nvPr/>
        </p:nvSpPr>
        <p:spPr>
          <a:xfrm>
            <a:off x="3279281" y="4311209"/>
            <a:ext cx="3202925" cy="271036"/>
          </a:xfrm>
          <a:prstGeom prst="rect">
            <a:avLst/>
          </a:prstGeom>
        </p:spPr>
        <p:txBody>
          <a:bodyPr lIns="0" tIns="0" rIns="0" bIns="0" rtlCol="0" anchor="t">
            <a:spAutoFit/>
          </a:bodyPr>
          <a:lstStyle/>
          <a:p>
            <a:pPr algn="l">
              <a:lnSpc>
                <a:spcPts val="2163"/>
              </a:lnSpc>
            </a:pPr>
            <a:endParaRPr lang="en-US" sz="1545" dirty="0">
              <a:solidFill>
                <a:srgbClr val="5B4A3B"/>
              </a:solidFill>
              <a:latin typeface="Balsamiq Sans"/>
              <a:ea typeface="Balsamiq Sans"/>
              <a:cs typeface="Balsamiq Sans"/>
              <a:sym typeface="Balsamiq Sans"/>
            </a:endParaRPr>
          </a:p>
        </p:txBody>
      </p:sp>
      <p:sp>
        <p:nvSpPr>
          <p:cNvPr id="31" name="Freeform 31"/>
          <p:cNvSpPr/>
          <p:nvPr/>
        </p:nvSpPr>
        <p:spPr>
          <a:xfrm rot="-823146">
            <a:off x="16655491" y="156692"/>
            <a:ext cx="3265018" cy="3385717"/>
          </a:xfrm>
          <a:custGeom>
            <a:avLst/>
            <a:gdLst/>
            <a:ahLst/>
            <a:cxnLst/>
            <a:rect l="l" t="t" r="r" b="b"/>
            <a:pathLst>
              <a:path w="3265018" h="3385717">
                <a:moveTo>
                  <a:pt x="0" y="0"/>
                </a:moveTo>
                <a:lnTo>
                  <a:pt x="3265018" y="0"/>
                </a:lnTo>
                <a:lnTo>
                  <a:pt x="3265018" y="3385718"/>
                </a:lnTo>
                <a:lnTo>
                  <a:pt x="0" y="3385718"/>
                </a:lnTo>
                <a:lnTo>
                  <a:pt x="0" y="0"/>
                </a:lnTo>
                <a:close/>
              </a:path>
            </a:pathLst>
          </a:custGeom>
          <a:blipFill>
            <a:blip r:embed="rId2">
              <a:extLst>
                <a:ext uri="{96DAC541-7B7A-43D3-8B79-37D633B846F1}">
                  <asvg:svgBlip xmlns:asvg="http://schemas.microsoft.com/office/drawing/2016/SVG/main" r:embed="rId3"/>
                </a:ext>
              </a:extLst>
            </a:blip>
            <a:stretch>
              <a:fillRect l="-30939"/>
            </a:stretch>
          </a:blipFill>
        </p:spPr>
        <p:txBody>
          <a:bodyPr/>
          <a:lstStyle/>
          <a:p>
            <a:endParaRPr lang="vi-VN"/>
          </a:p>
        </p:txBody>
      </p:sp>
      <p:grpSp>
        <p:nvGrpSpPr>
          <p:cNvPr id="32" name="Group 32"/>
          <p:cNvGrpSpPr/>
          <p:nvPr/>
        </p:nvGrpSpPr>
        <p:grpSpPr>
          <a:xfrm>
            <a:off x="857917" y="524185"/>
            <a:ext cx="2367427" cy="2751494"/>
            <a:chOff x="0" y="-108232"/>
            <a:chExt cx="3156569" cy="3668658"/>
          </a:xfrm>
        </p:grpSpPr>
        <p:sp>
          <p:nvSpPr>
            <p:cNvPr id="33" name="Freeform 33"/>
            <p:cNvSpPr/>
            <p:nvPr/>
          </p:nvSpPr>
          <p:spPr>
            <a:xfrm>
              <a:off x="1594789" y="-108232"/>
              <a:ext cx="1561780" cy="1677065"/>
            </a:xfrm>
            <a:custGeom>
              <a:avLst/>
              <a:gdLst/>
              <a:ahLst/>
              <a:cxnLst/>
              <a:rect l="l" t="t" r="r" b="b"/>
              <a:pathLst>
                <a:path w="1561780" h="1677065">
                  <a:moveTo>
                    <a:pt x="0" y="0"/>
                  </a:moveTo>
                  <a:lnTo>
                    <a:pt x="1561780" y="0"/>
                  </a:lnTo>
                  <a:lnTo>
                    <a:pt x="1561780" y="1677065"/>
                  </a:lnTo>
                  <a:lnTo>
                    <a:pt x="0" y="167706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vi-VN" dirty="0"/>
            </a:p>
          </p:txBody>
        </p:sp>
        <p:sp>
          <p:nvSpPr>
            <p:cNvPr id="34" name="Freeform 34"/>
            <p:cNvSpPr/>
            <p:nvPr/>
          </p:nvSpPr>
          <p:spPr>
            <a:xfrm>
              <a:off x="894794" y="0"/>
              <a:ext cx="894794" cy="1379624"/>
            </a:xfrm>
            <a:custGeom>
              <a:avLst/>
              <a:gdLst/>
              <a:ahLst/>
              <a:cxnLst/>
              <a:rect l="l" t="t" r="r" b="b"/>
              <a:pathLst>
                <a:path w="894794" h="1379624">
                  <a:moveTo>
                    <a:pt x="0" y="0"/>
                  </a:moveTo>
                  <a:lnTo>
                    <a:pt x="894794" y="0"/>
                  </a:lnTo>
                  <a:lnTo>
                    <a:pt x="894794" y="1379624"/>
                  </a:lnTo>
                  <a:lnTo>
                    <a:pt x="0" y="1379624"/>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sp>
          <p:nvSpPr>
            <p:cNvPr id="35" name="Freeform 35"/>
            <p:cNvSpPr/>
            <p:nvPr/>
          </p:nvSpPr>
          <p:spPr>
            <a:xfrm>
              <a:off x="0" y="2180802"/>
              <a:ext cx="894794" cy="1379624"/>
            </a:xfrm>
            <a:custGeom>
              <a:avLst/>
              <a:gdLst/>
              <a:ahLst/>
              <a:cxnLst/>
              <a:rect l="l" t="t" r="r" b="b"/>
              <a:pathLst>
                <a:path w="894794" h="1379624">
                  <a:moveTo>
                    <a:pt x="0" y="0"/>
                  </a:moveTo>
                  <a:lnTo>
                    <a:pt x="894794" y="0"/>
                  </a:lnTo>
                  <a:lnTo>
                    <a:pt x="894794" y="1379624"/>
                  </a:lnTo>
                  <a:lnTo>
                    <a:pt x="0" y="1379624"/>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grpSp>
      <p:grpSp>
        <p:nvGrpSpPr>
          <p:cNvPr id="36" name="Group 36"/>
          <p:cNvGrpSpPr/>
          <p:nvPr/>
        </p:nvGrpSpPr>
        <p:grpSpPr>
          <a:xfrm>
            <a:off x="15088752" y="811979"/>
            <a:ext cx="1671885" cy="2463700"/>
            <a:chOff x="0" y="0"/>
            <a:chExt cx="2229180" cy="3284933"/>
          </a:xfrm>
        </p:grpSpPr>
        <p:sp>
          <p:nvSpPr>
            <p:cNvPr id="37" name="Freeform 37"/>
            <p:cNvSpPr/>
            <p:nvPr/>
          </p:nvSpPr>
          <p:spPr>
            <a:xfrm>
              <a:off x="1403166" y="1887891"/>
              <a:ext cx="826014" cy="1397041"/>
            </a:xfrm>
            <a:custGeom>
              <a:avLst/>
              <a:gdLst/>
              <a:ahLst/>
              <a:cxnLst/>
              <a:rect l="l" t="t" r="r" b="b"/>
              <a:pathLst>
                <a:path w="826014" h="1397041">
                  <a:moveTo>
                    <a:pt x="0" y="0"/>
                  </a:moveTo>
                  <a:lnTo>
                    <a:pt x="826014" y="0"/>
                  </a:lnTo>
                  <a:lnTo>
                    <a:pt x="826014" y="1397042"/>
                  </a:lnTo>
                  <a:lnTo>
                    <a:pt x="0" y="1397042"/>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vi-VN"/>
            </a:p>
          </p:txBody>
        </p:sp>
        <p:sp>
          <p:nvSpPr>
            <p:cNvPr id="38" name="Freeform 38"/>
            <p:cNvSpPr/>
            <p:nvPr/>
          </p:nvSpPr>
          <p:spPr>
            <a:xfrm>
              <a:off x="0" y="0"/>
              <a:ext cx="1523224" cy="1635663"/>
            </a:xfrm>
            <a:custGeom>
              <a:avLst/>
              <a:gdLst/>
              <a:ahLst/>
              <a:cxnLst/>
              <a:rect l="l" t="t" r="r" b="b"/>
              <a:pathLst>
                <a:path w="1523224" h="1635663">
                  <a:moveTo>
                    <a:pt x="0" y="0"/>
                  </a:moveTo>
                  <a:lnTo>
                    <a:pt x="1523224" y="0"/>
                  </a:lnTo>
                  <a:lnTo>
                    <a:pt x="1523224" y="1635663"/>
                  </a:lnTo>
                  <a:lnTo>
                    <a:pt x="0" y="1635663"/>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vi-VN"/>
            </a:p>
          </p:txBody>
        </p:sp>
      </p:grpSp>
      <p:sp>
        <p:nvSpPr>
          <p:cNvPr id="39" name="Freeform 39"/>
          <p:cNvSpPr/>
          <p:nvPr/>
        </p:nvSpPr>
        <p:spPr>
          <a:xfrm rot="-823146" flipH="1">
            <a:off x="-1008122" y="7911031"/>
            <a:ext cx="2283586" cy="2412903"/>
          </a:xfrm>
          <a:custGeom>
            <a:avLst/>
            <a:gdLst/>
            <a:ahLst/>
            <a:cxnLst/>
            <a:rect l="l" t="t" r="r" b="b"/>
            <a:pathLst>
              <a:path w="3265018" h="3385717">
                <a:moveTo>
                  <a:pt x="3265018" y="0"/>
                </a:moveTo>
                <a:lnTo>
                  <a:pt x="0" y="0"/>
                </a:lnTo>
                <a:lnTo>
                  <a:pt x="0" y="3385718"/>
                </a:lnTo>
                <a:lnTo>
                  <a:pt x="3265018" y="3385718"/>
                </a:lnTo>
                <a:lnTo>
                  <a:pt x="3265018" y="0"/>
                </a:lnTo>
                <a:close/>
              </a:path>
            </a:pathLst>
          </a:custGeom>
          <a:blipFill>
            <a:blip r:embed="rId2">
              <a:extLst>
                <a:ext uri="{96DAC541-7B7A-43D3-8B79-37D633B846F1}">
                  <asvg:svgBlip xmlns:asvg="http://schemas.microsoft.com/office/drawing/2016/SVG/main" r:embed="rId3"/>
                </a:ext>
              </a:extLst>
            </a:blip>
            <a:stretch>
              <a:fillRect l="-30939"/>
            </a:stretch>
          </a:blipFill>
        </p:spPr>
        <p:txBody>
          <a:bodyPr/>
          <a:lstStyle/>
          <a:p>
            <a:endParaRPr lang="vi-VN"/>
          </a:p>
        </p:txBody>
      </p:sp>
      <p:grpSp>
        <p:nvGrpSpPr>
          <p:cNvPr id="40" name="Group 19">
            <a:extLst>
              <a:ext uri="{FF2B5EF4-FFF2-40B4-BE49-F238E27FC236}">
                <a16:creationId xmlns:a16="http://schemas.microsoft.com/office/drawing/2014/main" id="{7010C269-325F-95F5-D9E5-1CA6F97FD951}"/>
              </a:ext>
            </a:extLst>
          </p:cNvPr>
          <p:cNvGrpSpPr/>
          <p:nvPr/>
        </p:nvGrpSpPr>
        <p:grpSpPr>
          <a:xfrm>
            <a:off x="13861300" y="1961010"/>
            <a:ext cx="1805190" cy="1819955"/>
            <a:chOff x="-554727" y="-921876"/>
            <a:chExt cx="812800" cy="819448"/>
          </a:xfrm>
        </p:grpSpPr>
        <p:sp>
          <p:nvSpPr>
            <p:cNvPr id="41" name="Freeform 20">
              <a:extLst>
                <a:ext uri="{FF2B5EF4-FFF2-40B4-BE49-F238E27FC236}">
                  <a16:creationId xmlns:a16="http://schemas.microsoft.com/office/drawing/2014/main" id="{5032AF85-F8AB-3AD5-98A8-811A6D6BD8AE}"/>
                </a:ext>
              </a:extLst>
            </p:cNvPr>
            <p:cNvSpPr/>
            <p:nvPr/>
          </p:nvSpPr>
          <p:spPr>
            <a:xfrm>
              <a:off x="-554727" y="-9218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000"/>
            </a:solidFill>
          </p:spPr>
          <p:txBody>
            <a:bodyPr/>
            <a:lstStyle/>
            <a:p>
              <a:endParaRPr lang="vi-VN" dirty="0">
                <a:solidFill>
                  <a:srgbClr val="FFFFFF"/>
                </a:solidFill>
              </a:endParaRPr>
            </a:p>
          </p:txBody>
        </p:sp>
        <p:sp>
          <p:nvSpPr>
            <p:cNvPr id="42" name="TextBox 21">
              <a:extLst>
                <a:ext uri="{FF2B5EF4-FFF2-40B4-BE49-F238E27FC236}">
                  <a16:creationId xmlns:a16="http://schemas.microsoft.com/office/drawing/2014/main" id="{A0B1B1DA-878C-B5F2-D883-5AC37D3E4B08}"/>
                </a:ext>
              </a:extLst>
            </p:cNvPr>
            <p:cNvSpPr txBox="1"/>
            <p:nvPr/>
          </p:nvSpPr>
          <p:spPr>
            <a:xfrm>
              <a:off x="-496115" y="-886653"/>
              <a:ext cx="660400" cy="784225"/>
            </a:xfrm>
            <a:prstGeom prst="rect">
              <a:avLst/>
            </a:prstGeom>
          </p:spPr>
          <p:txBody>
            <a:bodyPr lIns="20451" tIns="20451" rIns="20451" bIns="20451" rtlCol="0" anchor="ctr"/>
            <a:lstStyle/>
            <a:p>
              <a:pPr algn="ctr">
                <a:lnSpc>
                  <a:spcPts val="9240"/>
                </a:lnSpc>
                <a:spcBef>
                  <a:spcPct val="0"/>
                </a:spcBef>
              </a:pPr>
              <a:r>
                <a:rPr lang="en-US" sz="13000" dirty="0">
                  <a:solidFill>
                    <a:srgbClr val="FFFFFF"/>
                  </a:solidFill>
                  <a:latin typeface="เอฟซี โอนิกิริ"/>
                  <a:ea typeface="เอฟซี โอนิกิริ"/>
                  <a:cs typeface="เอฟซี โอนิกิริ"/>
                  <a:sym typeface="เอฟซี โอนิกิริ"/>
                </a:rPr>
                <a:t>3</a:t>
              </a:r>
            </a:p>
          </p:txBody>
        </p:sp>
      </p:grpSp>
      <p:sp>
        <p:nvSpPr>
          <p:cNvPr id="46" name="TextBox 21">
            <a:extLst>
              <a:ext uri="{FF2B5EF4-FFF2-40B4-BE49-F238E27FC236}">
                <a16:creationId xmlns:a16="http://schemas.microsoft.com/office/drawing/2014/main" id="{31D72C6C-83C3-F8B7-A848-94B76206E533}"/>
              </a:ext>
            </a:extLst>
          </p:cNvPr>
          <p:cNvSpPr txBox="1"/>
          <p:nvPr/>
        </p:nvSpPr>
        <p:spPr>
          <a:xfrm>
            <a:off x="4138968" y="2506019"/>
            <a:ext cx="1483553" cy="1600830"/>
          </a:xfrm>
          <a:prstGeom prst="rect">
            <a:avLst/>
          </a:prstGeom>
        </p:spPr>
        <p:txBody>
          <a:bodyPr lIns="20451" tIns="20451" rIns="20451" bIns="20451" rtlCol="0" anchor="ctr"/>
          <a:lstStyle/>
          <a:p>
            <a:pPr algn="ctr">
              <a:lnSpc>
                <a:spcPts val="9240"/>
              </a:lnSpc>
              <a:spcBef>
                <a:spcPct val="0"/>
              </a:spcBef>
            </a:pPr>
            <a:endParaRPr lang="en-US" sz="13000" dirty="0">
              <a:solidFill>
                <a:srgbClr val="FFFFFF"/>
              </a:solidFill>
              <a:latin typeface="เอฟซี โอนิกิริ"/>
              <a:ea typeface="เอฟซี โอนิกิริ"/>
              <a:cs typeface="เอฟซี โอนิกิริ"/>
              <a:sym typeface="เอฟซี โอนิกิริ"/>
            </a:endParaRPr>
          </a:p>
        </p:txBody>
      </p:sp>
      <p:grpSp>
        <p:nvGrpSpPr>
          <p:cNvPr id="47" name="Group 16">
            <a:extLst>
              <a:ext uri="{FF2B5EF4-FFF2-40B4-BE49-F238E27FC236}">
                <a16:creationId xmlns:a16="http://schemas.microsoft.com/office/drawing/2014/main" id="{AE609666-01D9-E1B7-142C-FDFFE6FF128A}"/>
              </a:ext>
            </a:extLst>
          </p:cNvPr>
          <p:cNvGrpSpPr/>
          <p:nvPr/>
        </p:nvGrpSpPr>
        <p:grpSpPr>
          <a:xfrm>
            <a:off x="1891102" y="1871473"/>
            <a:ext cx="1805190" cy="1893842"/>
            <a:chOff x="-287403" y="-811735"/>
            <a:chExt cx="812800" cy="852716"/>
          </a:xfrm>
        </p:grpSpPr>
        <p:sp>
          <p:nvSpPr>
            <p:cNvPr id="48" name="Freeform 17">
              <a:extLst>
                <a:ext uri="{FF2B5EF4-FFF2-40B4-BE49-F238E27FC236}">
                  <a16:creationId xmlns:a16="http://schemas.microsoft.com/office/drawing/2014/main" id="{F58B5FF9-0EBF-4177-06B4-D4241DA6CE8D}"/>
                </a:ext>
              </a:extLst>
            </p:cNvPr>
            <p:cNvSpPr/>
            <p:nvPr/>
          </p:nvSpPr>
          <p:spPr>
            <a:xfrm>
              <a:off x="-287403" y="-81173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050"/>
            </a:solidFill>
          </p:spPr>
          <p:txBody>
            <a:bodyPr/>
            <a:lstStyle/>
            <a:p>
              <a:endParaRPr lang="vi-VN"/>
            </a:p>
          </p:txBody>
        </p:sp>
        <p:sp>
          <p:nvSpPr>
            <p:cNvPr id="49" name="TextBox 18">
              <a:extLst>
                <a:ext uri="{FF2B5EF4-FFF2-40B4-BE49-F238E27FC236}">
                  <a16:creationId xmlns:a16="http://schemas.microsoft.com/office/drawing/2014/main" id="{4E2368C2-C286-3D21-25C8-935E922822EE}"/>
                </a:ext>
              </a:extLst>
            </p:cNvPr>
            <p:cNvSpPr txBox="1"/>
            <p:nvPr/>
          </p:nvSpPr>
          <p:spPr>
            <a:xfrm>
              <a:off x="-212255" y="-743244"/>
              <a:ext cx="660400" cy="784225"/>
            </a:xfrm>
            <a:prstGeom prst="rect">
              <a:avLst/>
            </a:prstGeom>
          </p:spPr>
          <p:txBody>
            <a:bodyPr lIns="20451" tIns="20451" rIns="20451" bIns="20451" rtlCol="0" anchor="ctr"/>
            <a:lstStyle/>
            <a:p>
              <a:pPr algn="ctr">
                <a:lnSpc>
                  <a:spcPts val="9240"/>
                </a:lnSpc>
                <a:spcBef>
                  <a:spcPct val="0"/>
                </a:spcBef>
              </a:pPr>
              <a:r>
                <a:rPr lang="en-US" sz="13000" dirty="0">
                  <a:solidFill>
                    <a:srgbClr val="FFFFFF"/>
                  </a:solidFill>
                  <a:latin typeface="เอฟซี โอนิกิริ"/>
                  <a:ea typeface="เอฟซี โอนิกิริ"/>
                  <a:cs typeface="เอฟซี โอนิกิริ"/>
                  <a:sym typeface="เอฟซี โอนิกิริ"/>
                </a:rPr>
                <a:t>1</a:t>
              </a:r>
            </a:p>
          </p:txBody>
        </p:sp>
      </p:grpSp>
      <p:sp>
        <p:nvSpPr>
          <p:cNvPr id="56" name="Rectangle: Rounded Corners 55">
            <a:extLst>
              <a:ext uri="{FF2B5EF4-FFF2-40B4-BE49-F238E27FC236}">
                <a16:creationId xmlns:a16="http://schemas.microsoft.com/office/drawing/2014/main" id="{3E60F531-4153-FCC2-5AB4-1846DF79FCB4}"/>
              </a:ext>
            </a:extLst>
          </p:cNvPr>
          <p:cNvSpPr/>
          <p:nvPr/>
        </p:nvSpPr>
        <p:spPr>
          <a:xfrm>
            <a:off x="584134" y="3741766"/>
            <a:ext cx="5620912" cy="553269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57" name="TextBox 56">
            <a:extLst>
              <a:ext uri="{FF2B5EF4-FFF2-40B4-BE49-F238E27FC236}">
                <a16:creationId xmlns:a16="http://schemas.microsoft.com/office/drawing/2014/main" id="{9EF8A207-3E54-AF87-819F-F19256E4825D}"/>
              </a:ext>
            </a:extLst>
          </p:cNvPr>
          <p:cNvSpPr txBox="1"/>
          <p:nvPr/>
        </p:nvSpPr>
        <p:spPr>
          <a:xfrm>
            <a:off x="584134" y="4073505"/>
            <a:ext cx="5741118" cy="4626908"/>
          </a:xfrm>
          <a:prstGeom prst="rect">
            <a:avLst/>
          </a:prstGeom>
          <a:noFill/>
        </p:spPr>
        <p:txBody>
          <a:bodyPr wrap="square">
            <a:spAutoFit/>
          </a:bodyPr>
          <a:lstStyle/>
          <a:p>
            <a:pPr lvl="0">
              <a:spcAft>
                <a:spcPts val="800"/>
              </a:spcAft>
              <a:tabLst>
                <a:tab pos="540385" algn="l"/>
                <a:tab pos="630555" algn="l"/>
              </a:tabLst>
            </a:pP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Biện</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pháp</a:t>
            </a:r>
            <a:r>
              <a:rPr lang="en-US" sz="4800" b="1" dirty="0">
                <a:solidFill>
                  <a:srgbClr val="000000"/>
                </a:solidFill>
                <a:effectLst/>
                <a:latin typeface="Times New Roman" panose="02020603050405020304" pitchFamily="18" charset="0"/>
                <a:ea typeface="Times New Roman" panose="02020603050405020304" pitchFamily="18" charset="0"/>
              </a:rPr>
              <a:t> 1:</a:t>
            </a:r>
          </a:p>
          <a:p>
            <a:pPr lvl="0">
              <a:spcAft>
                <a:spcPts val="800"/>
              </a:spcAft>
              <a:tabLst>
                <a:tab pos="540385" algn="l"/>
                <a:tab pos="630555" algn="l"/>
              </a:tabLst>
            </a:pP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Nghiên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cứu</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tài</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liệu</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soạn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kế</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hoạch</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giáo</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dục</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có</a:t>
            </a:r>
            <a:r>
              <a:rPr lang="vi-VN" sz="4800" b="1" dirty="0">
                <a:solidFill>
                  <a:srgbClr val="000000"/>
                </a:solidFill>
                <a:latin typeface="Times New Roman" panose="02020603050405020304" pitchFamily="18" charset="0"/>
                <a:ea typeface="Times New Roman" panose="02020603050405020304" pitchFamily="18" charset="0"/>
              </a:rPr>
              <a:t> </a:t>
            </a:r>
            <a:r>
              <a:rPr lang="vi-VN" sz="4800" b="1" dirty="0">
                <a:solidFill>
                  <a:srgbClr val="000000"/>
                </a:solidFill>
                <a:effectLst/>
                <a:latin typeface="Times New Roman" panose="02020603050405020304" pitchFamily="18" charset="0"/>
                <a:ea typeface="Times New Roman" panose="02020603050405020304" pitchFamily="18" charset="0"/>
              </a:rPr>
              <a:t>lồng ghép giáo dục về</a:t>
            </a:r>
            <a:r>
              <a:rPr lang="en-US" sz="4800" b="1" dirty="0">
                <a:solidFill>
                  <a:srgbClr val="000000"/>
                </a:solidFill>
                <a:effectLst/>
                <a:latin typeface="Times New Roman" panose="02020603050405020304" pitchFamily="18" charset="0"/>
                <a:ea typeface="Times New Roman" panose="02020603050405020304" pitchFamily="18" charset="0"/>
              </a:rPr>
              <a:t> an </a:t>
            </a:r>
            <a:r>
              <a:rPr lang="en-US" sz="4800" b="1" dirty="0" err="1">
                <a:solidFill>
                  <a:srgbClr val="000000"/>
                </a:solidFill>
                <a:effectLst/>
                <a:latin typeface="Times New Roman" panose="02020603050405020304" pitchFamily="18" charset="0"/>
                <a:ea typeface="Times New Roman" panose="02020603050405020304" pitchFamily="18" charset="0"/>
              </a:rPr>
              <a:t>toàn</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giao</a:t>
            </a:r>
            <a:r>
              <a:rPr lang="en-US" sz="4800" b="1" dirty="0">
                <a:solidFill>
                  <a:srgbClr val="000000"/>
                </a:solidFill>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thông</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cho</a:t>
            </a:r>
            <a:r>
              <a:rPr lang="en-US" sz="4800" b="1" dirty="0">
                <a:solidFill>
                  <a:srgbClr val="000000"/>
                </a:solidFill>
                <a:effectLst/>
                <a:latin typeface="Times New Roman" panose="02020603050405020304" pitchFamily="18" charset="0"/>
                <a:ea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rPr>
              <a:t>trẻ</a:t>
            </a:r>
            <a:endParaRPr lang="vi-VN" sz="4800" dirty="0">
              <a:effectLst/>
              <a:latin typeface="Times New Roman" panose="02020603050405020304" pitchFamily="18" charset="0"/>
              <a:ea typeface="Calibri" panose="020F0502020204030204" pitchFamily="34" charset="0"/>
            </a:endParaRPr>
          </a:p>
        </p:txBody>
      </p:sp>
      <p:sp>
        <p:nvSpPr>
          <p:cNvPr id="58" name="Rectangle: Rounded Corners 57">
            <a:extLst>
              <a:ext uri="{FF2B5EF4-FFF2-40B4-BE49-F238E27FC236}">
                <a16:creationId xmlns:a16="http://schemas.microsoft.com/office/drawing/2014/main" id="{50F9636E-F615-7F1B-0885-696A11071072}"/>
              </a:ext>
            </a:extLst>
          </p:cNvPr>
          <p:cNvSpPr/>
          <p:nvPr/>
        </p:nvSpPr>
        <p:spPr>
          <a:xfrm>
            <a:off x="6394666" y="3793756"/>
            <a:ext cx="5457609" cy="553269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dirty="0"/>
          </a:p>
        </p:txBody>
      </p:sp>
      <p:sp>
        <p:nvSpPr>
          <p:cNvPr id="59" name="TextBox 58">
            <a:extLst>
              <a:ext uri="{FF2B5EF4-FFF2-40B4-BE49-F238E27FC236}">
                <a16:creationId xmlns:a16="http://schemas.microsoft.com/office/drawing/2014/main" id="{5B8A6192-A126-E98A-B81E-27917FFB88F5}"/>
              </a:ext>
            </a:extLst>
          </p:cNvPr>
          <p:cNvSpPr txBox="1"/>
          <p:nvPr/>
        </p:nvSpPr>
        <p:spPr>
          <a:xfrm>
            <a:off x="6690519" y="4249984"/>
            <a:ext cx="5270059" cy="2410916"/>
          </a:xfrm>
          <a:prstGeom prst="rect">
            <a:avLst/>
          </a:prstGeom>
          <a:noFill/>
        </p:spPr>
        <p:txBody>
          <a:bodyPr wrap="square">
            <a:spAutoFit/>
          </a:bodyPr>
          <a:lstStyle/>
          <a:p>
            <a:pPr lvl="0">
              <a:spcAft>
                <a:spcPts val="800"/>
              </a:spcAft>
              <a:tabLst>
                <a:tab pos="540385" algn="l"/>
              </a:tabLst>
            </a:pP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Biện</a:t>
            </a:r>
            <a:r>
              <a:rPr lang="en-US" sz="4800" b="1" dirty="0">
                <a:effectLst/>
                <a:latin typeface="Times New Roman" panose="02020603050405020304" pitchFamily="18" charset="0"/>
                <a:ea typeface="Times New Roman" panose="02020603050405020304" pitchFamily="18" charset="0"/>
              </a:rPr>
              <a:t> </a:t>
            </a:r>
            <a:r>
              <a:rPr lang="en-US" sz="4800" b="1" dirty="0" err="1">
                <a:effectLst/>
                <a:latin typeface="Times New Roman" panose="02020603050405020304" pitchFamily="18" charset="0"/>
                <a:ea typeface="Times New Roman" panose="02020603050405020304" pitchFamily="18" charset="0"/>
              </a:rPr>
              <a:t>pháp</a:t>
            </a:r>
            <a:r>
              <a:rPr lang="en-US" sz="4800" b="1" dirty="0">
                <a:effectLst/>
                <a:latin typeface="Times New Roman" panose="02020603050405020304" pitchFamily="18" charset="0"/>
                <a:ea typeface="Times New Roman" panose="02020603050405020304" pitchFamily="18" charset="0"/>
              </a:rPr>
              <a:t> 2: </a:t>
            </a:r>
          </a:p>
          <a:p>
            <a:pPr lvl="0">
              <a:spcAft>
                <a:spcPts val="800"/>
              </a:spcAft>
              <a:tabLst>
                <a:tab pos="540385" algn="l"/>
              </a:tabLst>
            </a:pP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Sử</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dụng</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hình</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thức</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giáo</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dục</a:t>
            </a:r>
            <a:r>
              <a:rPr lang="en-US" sz="4800" b="1" dirty="0">
                <a:effectLst/>
                <a:latin typeface="Times New Roman" panose="02020603050405020304" pitchFamily="18" charset="0"/>
                <a:ea typeface="Calibri" panose="020F0502020204030204" pitchFamily="34" charset="0"/>
              </a:rPr>
              <a:t> </a:t>
            </a:r>
            <a:r>
              <a:rPr lang="en-US" sz="4800" b="1" dirty="0" err="1">
                <a:effectLst/>
                <a:latin typeface="Times New Roman" panose="02020603050405020304" pitchFamily="18" charset="0"/>
                <a:ea typeface="Calibri" panose="020F0502020204030204" pitchFamily="34" charset="0"/>
              </a:rPr>
              <a:t>trẻ</a:t>
            </a:r>
            <a:r>
              <a:rPr lang="en-US" sz="4800" b="1" dirty="0">
                <a:effectLst/>
                <a:latin typeface="Times New Roman" panose="02020603050405020304" pitchFamily="18" charset="0"/>
                <a:ea typeface="Calibri" panose="020F0502020204030204" pitchFamily="34" charset="0"/>
              </a:rPr>
              <a:t> </a:t>
            </a:r>
            <a:endParaRPr lang="vi-VN" sz="4800" dirty="0">
              <a:effectLst/>
              <a:latin typeface="Times New Roman" panose="02020603050405020304" pitchFamily="18" charset="0"/>
              <a:ea typeface="Calibri" panose="020F0502020204030204" pitchFamily="34" charset="0"/>
            </a:endParaRPr>
          </a:p>
        </p:txBody>
      </p:sp>
      <p:sp>
        <p:nvSpPr>
          <p:cNvPr id="60" name="Rectangle: Rounded Corners 59">
            <a:extLst>
              <a:ext uri="{FF2B5EF4-FFF2-40B4-BE49-F238E27FC236}">
                <a16:creationId xmlns:a16="http://schemas.microsoft.com/office/drawing/2014/main" id="{492131C1-FBD2-44CB-F357-D25578FED102}"/>
              </a:ext>
            </a:extLst>
          </p:cNvPr>
          <p:cNvSpPr/>
          <p:nvPr/>
        </p:nvSpPr>
        <p:spPr>
          <a:xfrm>
            <a:off x="12026553" y="3871378"/>
            <a:ext cx="5457609" cy="553269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61" name="TextBox 60">
            <a:extLst>
              <a:ext uri="{FF2B5EF4-FFF2-40B4-BE49-F238E27FC236}">
                <a16:creationId xmlns:a16="http://schemas.microsoft.com/office/drawing/2014/main" id="{F2CB0B10-6735-41D6-0653-B9ED369EE859}"/>
              </a:ext>
            </a:extLst>
          </p:cNvPr>
          <p:cNvSpPr txBox="1"/>
          <p:nvPr/>
        </p:nvSpPr>
        <p:spPr>
          <a:xfrm>
            <a:off x="12256431" y="4106849"/>
            <a:ext cx="6022779" cy="4626908"/>
          </a:xfrm>
          <a:prstGeom prst="rect">
            <a:avLst/>
          </a:prstGeom>
          <a:noFill/>
        </p:spPr>
        <p:txBody>
          <a:bodyPr wrap="square">
            <a:spAutoFit/>
          </a:bodyPr>
          <a:lstStyle/>
          <a:p>
            <a:pPr>
              <a:spcAft>
                <a:spcPts val="800"/>
              </a:spcAft>
              <a:tabLst>
                <a:tab pos="540385" algn="l"/>
                <a:tab pos="630555" algn="l"/>
              </a:tabLst>
            </a:pP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800"/>
              </a:spcAft>
              <a:tabLst>
                <a:tab pos="540385" algn="l"/>
                <a:tab pos="630555" algn="l"/>
              </a:tabLst>
            </a:pPr>
            <a:r>
              <a:rPr lang="pt-BR"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Tuyên truyền, phối kết hợp với phụ huynh giáo dục an toàn giao thông cho trẻ.</a:t>
            </a:r>
            <a:r>
              <a:rPr lang="en-US"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heel(1)">
                                      <p:cBhvr>
                                        <p:cTn id="12" dur="2000"/>
                                        <p:tgtEl>
                                          <p:spTgt spid="4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heel(1)">
                                      <p:cBhvr>
                                        <p:cTn id="15" dur="2000"/>
                                        <p:tgtEl>
                                          <p:spTgt spid="5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heel(1)">
                                      <p:cBhvr>
                                        <p:cTn id="18" dur="20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500"/>
                                        <p:tgtEl>
                                          <p:spTgt spid="5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6" grpId="0" animBg="1"/>
      <p:bldP spid="57" grpId="0"/>
      <p:bldP spid="58" grpId="0" animBg="1"/>
      <p:bldP spid="59" grpId="0"/>
      <p:bldP spid="60" grpId="0" animBg="1"/>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499662" y="-115765"/>
            <a:ext cx="17119732" cy="10245143"/>
            <a:chOff x="0" y="-47625"/>
            <a:chExt cx="4508901" cy="2437960"/>
          </a:xfrm>
        </p:grpSpPr>
        <p:sp>
          <p:nvSpPr>
            <p:cNvPr id="3" name="Freeform 3"/>
            <p:cNvSpPr/>
            <p:nvPr/>
          </p:nvSpPr>
          <p:spPr>
            <a:xfrm>
              <a:off x="0" y="19099"/>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823146">
            <a:off x="16070271" y="2193710"/>
            <a:ext cx="1498869" cy="2028822"/>
          </a:xfrm>
          <a:custGeom>
            <a:avLst/>
            <a:gdLst/>
            <a:ahLst/>
            <a:cxnLst/>
            <a:rect l="l" t="t" r="r" b="b"/>
            <a:pathLst>
              <a:path w="2886688" h="2993402">
                <a:moveTo>
                  <a:pt x="0" y="0"/>
                </a:moveTo>
                <a:lnTo>
                  <a:pt x="2886688" y="0"/>
                </a:lnTo>
                <a:lnTo>
                  <a:pt x="2886688" y="2993402"/>
                </a:lnTo>
                <a:lnTo>
                  <a:pt x="0" y="2993402"/>
                </a:lnTo>
                <a:lnTo>
                  <a:pt x="0" y="0"/>
                </a:lnTo>
                <a:close/>
              </a:path>
            </a:pathLst>
          </a:custGeom>
          <a:blipFill>
            <a:blip r:embed="rId2">
              <a:extLst>
                <a:ext uri="{96DAC541-7B7A-43D3-8B79-37D633B846F1}">
                  <asvg:svgBlip xmlns:asvg="http://schemas.microsoft.com/office/drawing/2016/SVG/main" r:embed="rId3"/>
                </a:ext>
              </a:extLst>
            </a:blip>
            <a:stretch>
              <a:fillRect l="-30939"/>
            </a:stretch>
          </a:blipFill>
        </p:spPr>
        <p:txBody>
          <a:bodyPr/>
          <a:lstStyle/>
          <a:p>
            <a:endParaRPr lang="vi-VN"/>
          </a:p>
        </p:txBody>
      </p:sp>
      <p:sp>
        <p:nvSpPr>
          <p:cNvPr id="14" name="Freeform 14"/>
          <p:cNvSpPr/>
          <p:nvPr/>
        </p:nvSpPr>
        <p:spPr>
          <a:xfrm rot="2508821">
            <a:off x="566459" y="232776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vi-VN" dirty="0"/>
          </a:p>
        </p:txBody>
      </p:sp>
      <p:sp>
        <p:nvSpPr>
          <p:cNvPr id="17" name="TextBox 16">
            <a:extLst>
              <a:ext uri="{FF2B5EF4-FFF2-40B4-BE49-F238E27FC236}">
                <a16:creationId xmlns:a16="http://schemas.microsoft.com/office/drawing/2014/main" id="{ADCDC7BD-6331-C3AF-07D9-1D74FD46B843}"/>
              </a:ext>
            </a:extLst>
          </p:cNvPr>
          <p:cNvSpPr txBox="1"/>
          <p:nvPr/>
        </p:nvSpPr>
        <p:spPr>
          <a:xfrm>
            <a:off x="548982" y="182614"/>
            <a:ext cx="17021092" cy="1785104"/>
          </a:xfrm>
          <a:prstGeom prst="rect">
            <a:avLst/>
          </a:prstGeom>
          <a:noFill/>
        </p:spPr>
        <p:txBody>
          <a:bodyPr wrap="square">
            <a:spAutoFit/>
          </a:bodyPr>
          <a:lstStyle/>
          <a:p>
            <a:pPr marL="342900" lvl="0" indent="-342900" algn="just">
              <a:spcAft>
                <a:spcPts val="800"/>
              </a:spcAft>
              <a:buFont typeface="Symbol" panose="05050102010706020507" pitchFamily="18" charset="2"/>
              <a:buChar char=""/>
              <a:tabLst>
                <a:tab pos="540385" algn="l"/>
                <a:tab pos="630555" algn="l"/>
              </a:tabLst>
            </a:pP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Biện</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pháp</a:t>
            </a:r>
            <a:r>
              <a:rPr lang="en-US" sz="5500" b="1" dirty="0">
                <a:solidFill>
                  <a:srgbClr val="000000"/>
                </a:solidFill>
                <a:effectLst/>
                <a:latin typeface="Times New Roman" panose="02020603050405020304" pitchFamily="18" charset="0"/>
                <a:ea typeface="Times New Roman" panose="02020603050405020304" pitchFamily="18" charset="0"/>
              </a:rPr>
              <a:t> 1: </a:t>
            </a:r>
            <a:r>
              <a:rPr lang="en-US" sz="5500" b="1" dirty="0" err="1">
                <a:solidFill>
                  <a:srgbClr val="000000"/>
                </a:solidFill>
                <a:effectLst/>
                <a:latin typeface="Times New Roman" panose="02020603050405020304" pitchFamily="18" charset="0"/>
                <a:ea typeface="Times New Roman" panose="02020603050405020304" pitchFamily="18" charset="0"/>
              </a:rPr>
              <a:t>Nghiên</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cứu</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tài</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liệu</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soạn</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kế</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hoạch</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giáo</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dục</a:t>
            </a:r>
            <a:r>
              <a:rPr lang="en-US" sz="5500" b="1" dirty="0">
                <a:solidFill>
                  <a:srgbClr val="000000"/>
                </a:solidFill>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có</a:t>
            </a:r>
            <a:r>
              <a:rPr lang="vi-VN" sz="5500" b="1" dirty="0">
                <a:solidFill>
                  <a:srgbClr val="000000"/>
                </a:solidFill>
                <a:effectLst/>
                <a:latin typeface="Times New Roman" panose="02020603050405020304" pitchFamily="18" charset="0"/>
                <a:ea typeface="Times New Roman" panose="02020603050405020304" pitchFamily="18" charset="0"/>
              </a:rPr>
              <a:t> lồng ghép giáo dục về </a:t>
            </a:r>
            <a:r>
              <a:rPr lang="en-US" sz="5500" b="1" dirty="0">
                <a:solidFill>
                  <a:srgbClr val="000000"/>
                </a:solidFill>
                <a:effectLst/>
                <a:latin typeface="Times New Roman" panose="02020603050405020304" pitchFamily="18" charset="0"/>
                <a:ea typeface="Times New Roman" panose="02020603050405020304" pitchFamily="18" charset="0"/>
              </a:rPr>
              <a:t>an </a:t>
            </a:r>
            <a:r>
              <a:rPr lang="en-US" sz="5500" b="1" dirty="0" err="1">
                <a:solidFill>
                  <a:srgbClr val="000000"/>
                </a:solidFill>
                <a:effectLst/>
                <a:latin typeface="Times New Roman" panose="02020603050405020304" pitchFamily="18" charset="0"/>
                <a:ea typeface="Times New Roman" panose="02020603050405020304" pitchFamily="18" charset="0"/>
              </a:rPr>
              <a:t>toàn</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giao</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thông</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cho</a:t>
            </a:r>
            <a:r>
              <a:rPr lang="en-US" sz="5500" b="1" dirty="0">
                <a:solidFill>
                  <a:srgbClr val="000000"/>
                </a:solidFill>
                <a:effectLst/>
                <a:latin typeface="Times New Roman" panose="02020603050405020304" pitchFamily="18" charset="0"/>
                <a:ea typeface="Times New Roman" panose="02020603050405020304" pitchFamily="18" charset="0"/>
              </a:rPr>
              <a:t> </a:t>
            </a:r>
            <a:r>
              <a:rPr lang="en-US" sz="5500" b="1" dirty="0" err="1">
                <a:solidFill>
                  <a:srgbClr val="000000"/>
                </a:solidFill>
                <a:effectLst/>
                <a:latin typeface="Times New Roman" panose="02020603050405020304" pitchFamily="18" charset="0"/>
                <a:ea typeface="Times New Roman" panose="02020603050405020304" pitchFamily="18" charset="0"/>
              </a:rPr>
              <a:t>trẻ</a:t>
            </a:r>
            <a:endParaRPr lang="vi-VN" sz="5500" dirty="0">
              <a:effectLst/>
              <a:latin typeface="Times New Roman" panose="02020603050405020304" pitchFamily="18" charset="0"/>
              <a:ea typeface="Calibri" panose="020F0502020204030204" pitchFamily="34" charset="0"/>
            </a:endParaRPr>
          </a:p>
        </p:txBody>
      </p:sp>
      <p:sp>
        <p:nvSpPr>
          <p:cNvPr id="19" name="Rectangle: Rounded Corners 18">
            <a:extLst>
              <a:ext uri="{FF2B5EF4-FFF2-40B4-BE49-F238E27FC236}">
                <a16:creationId xmlns:a16="http://schemas.microsoft.com/office/drawing/2014/main" id="{A9C0F88B-A8AE-83D8-11B5-E780ACF7D72D}"/>
              </a:ext>
            </a:extLst>
          </p:cNvPr>
          <p:cNvSpPr/>
          <p:nvPr/>
        </p:nvSpPr>
        <p:spPr>
          <a:xfrm>
            <a:off x="1774920" y="2165874"/>
            <a:ext cx="5373121" cy="2212262"/>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800" b="1" dirty="0" err="1">
                <a:latin typeface="Times New Roman" panose="02020603050405020304" pitchFamily="18" charset="0"/>
                <a:cs typeface="Times New Roman" panose="02020603050405020304" pitchFamily="18" charset="0"/>
              </a:rPr>
              <a:t>Khảo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thông</a:t>
            </a:r>
            <a:r>
              <a:rPr lang="en-US" sz="4800" b="1" dirty="0">
                <a:latin typeface="Times New Roman" panose="02020603050405020304" pitchFamily="18" charset="0"/>
                <a:cs typeface="Times New Roman" panose="02020603050405020304" pitchFamily="18" charset="0"/>
              </a:rPr>
              <a:t> qua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hoạt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động</a:t>
            </a:r>
            <a:r>
              <a:rPr lang="en-US" sz="4800" b="1" dirty="0">
                <a:latin typeface="Times New Roman" panose="02020603050405020304" pitchFamily="18" charset="0"/>
                <a:cs typeface="Times New Roman" panose="02020603050405020304" pitchFamily="18" charset="0"/>
              </a:rPr>
              <a:t> </a:t>
            </a:r>
            <a:endParaRPr lang="vi-VN" sz="4800" b="1"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3FD88947-6CDA-C28B-899A-F8D09115A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719" y="4684910"/>
            <a:ext cx="7284102" cy="463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3A84652B-79A1-202E-8E86-FEBE81F0D494}"/>
              </a:ext>
            </a:extLst>
          </p:cNvPr>
          <p:cNvSpPr/>
          <p:nvPr/>
        </p:nvSpPr>
        <p:spPr>
          <a:xfrm>
            <a:off x="10359476" y="2136499"/>
            <a:ext cx="5715000" cy="2212262"/>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sz="4800" b="1" dirty="0" err="1">
                <a:latin typeface="Times New Roman" panose="02020603050405020304" pitchFamily="18" charset="0"/>
                <a:cs typeface="Times New Roman" panose="02020603050405020304" pitchFamily="18" charset="0"/>
              </a:rPr>
              <a:t>Nghiên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cứu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hỏi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từ</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trang</a:t>
            </a:r>
            <a:r>
              <a:rPr lang="en-US" sz="4800" b="1" dirty="0">
                <a:latin typeface="Times New Roman" panose="02020603050405020304" pitchFamily="18" charset="0"/>
                <a:cs typeface="Times New Roman" panose="02020603050405020304" pitchFamily="18" charset="0"/>
              </a:rPr>
              <a:t> wed</a:t>
            </a:r>
            <a:endParaRPr lang="vi-VN" sz="4800" b="1" dirty="0">
              <a:latin typeface="Times New Roman" panose="02020603050405020304" pitchFamily="18" charset="0"/>
              <a:cs typeface="Times New Roman" panose="02020603050405020304" pitchFamily="18" charset="0"/>
            </a:endParaRPr>
          </a:p>
        </p:txBody>
      </p:sp>
      <p:pic>
        <p:nvPicPr>
          <p:cNvPr id="24" name="Picture 23" descr="A person and person holding a child&#10;&#10;AI-generated content may be incorrect.">
            <a:extLst>
              <a:ext uri="{FF2B5EF4-FFF2-40B4-BE49-F238E27FC236}">
                <a16:creationId xmlns:a16="http://schemas.microsoft.com/office/drawing/2014/main" id="{A489B1E9-3AE9-0796-361E-86040AC86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05506" y="4559880"/>
            <a:ext cx="2497015" cy="5408086"/>
          </a:xfrm>
          <a:prstGeom prst="rect">
            <a:avLst/>
          </a:prstGeom>
        </p:spPr>
      </p:pic>
      <p:pic>
        <p:nvPicPr>
          <p:cNvPr id="26" name="Picture 25" descr="A screenshot of a phone&#10;&#10;AI-generated content may be incorrect.">
            <a:extLst>
              <a:ext uri="{FF2B5EF4-FFF2-40B4-BE49-F238E27FC236}">
                <a16:creationId xmlns:a16="http://schemas.microsoft.com/office/drawing/2014/main" id="{E7DA546A-3C10-4E68-E595-652D064808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6400" y="4559883"/>
            <a:ext cx="2497016" cy="5408089"/>
          </a:xfrm>
          <a:prstGeom prst="rect">
            <a:avLst/>
          </a:prstGeom>
        </p:spPr>
      </p:pic>
      <p:pic>
        <p:nvPicPr>
          <p:cNvPr id="28" name="Picture 27" descr="A person kneeling on a knee with a child on a motorcycle&#10;&#10;AI-generated content may be incorrect.">
            <a:extLst>
              <a:ext uri="{FF2B5EF4-FFF2-40B4-BE49-F238E27FC236}">
                <a16:creationId xmlns:a16="http://schemas.microsoft.com/office/drawing/2014/main" id="{F73B502F-5761-B3AD-CE63-CE23F2249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02887" y="4559880"/>
            <a:ext cx="2645542" cy="5408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heel(1)">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circle(in)">
                                      <p:cBhvr>
                                        <p:cTn id="38"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228600" y="426871"/>
            <a:ext cx="17475266" cy="9561191"/>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500557" y="-86984"/>
            <a:ext cx="3161859" cy="2065860"/>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2">
              <a:extLst>
                <a:ext uri="{96DAC541-7B7A-43D3-8B79-37D633B846F1}">
                  <asvg:svgBlip xmlns:asvg="http://schemas.microsoft.com/office/drawing/2016/SVG/main" r:embed="rId3"/>
                </a:ext>
              </a:extLst>
            </a:blip>
            <a:stretch>
              <a:fillRect l="-21972" t="-1538"/>
            </a:stretch>
          </a:blipFill>
        </p:spPr>
        <p:txBody>
          <a:bodyPr/>
          <a:lstStyle/>
          <a:p>
            <a:endParaRPr lang="vi-VN"/>
          </a:p>
        </p:txBody>
      </p:sp>
      <p:sp>
        <p:nvSpPr>
          <p:cNvPr id="10" name="Freeform 10"/>
          <p:cNvSpPr/>
          <p:nvPr/>
        </p:nvSpPr>
        <p:spPr>
          <a:xfrm>
            <a:off x="16655536" y="6627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vi-VN" dirty="0"/>
          </a:p>
        </p:txBody>
      </p:sp>
      <p:sp>
        <p:nvSpPr>
          <p:cNvPr id="11" name="Freeform 11"/>
          <p:cNvSpPr/>
          <p:nvPr/>
        </p:nvSpPr>
        <p:spPr>
          <a:xfrm>
            <a:off x="16335810" y="74224"/>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sp>
        <p:nvSpPr>
          <p:cNvPr id="17" name="Rectangle: Rounded Corners 16">
            <a:extLst>
              <a:ext uri="{FF2B5EF4-FFF2-40B4-BE49-F238E27FC236}">
                <a16:creationId xmlns:a16="http://schemas.microsoft.com/office/drawing/2014/main" id="{AE9632BD-B236-0B6F-0BBD-F6586AAC0CD9}"/>
              </a:ext>
            </a:extLst>
          </p:cNvPr>
          <p:cNvSpPr/>
          <p:nvPr/>
        </p:nvSpPr>
        <p:spPr>
          <a:xfrm>
            <a:off x="2512755" y="692342"/>
            <a:ext cx="14034864" cy="93871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id="{BC88A676-F164-2BDC-C861-19C1266DEA54}"/>
              </a:ext>
            </a:extLst>
          </p:cNvPr>
          <p:cNvSpPr txBox="1"/>
          <p:nvPr/>
        </p:nvSpPr>
        <p:spPr>
          <a:xfrm>
            <a:off x="2749558" y="629273"/>
            <a:ext cx="13792199" cy="938719"/>
          </a:xfrm>
          <a:prstGeom prst="rect">
            <a:avLst/>
          </a:prstGeom>
          <a:noFill/>
        </p:spPr>
        <p:txBody>
          <a:bodyPr wrap="square">
            <a:spAutoFit/>
          </a:bodyPr>
          <a:lstStyle/>
          <a:p>
            <a:pPr lvl="0">
              <a:spcAft>
                <a:spcPts val="800"/>
              </a:spcAft>
              <a:tabLst>
                <a:tab pos="540385" algn="l"/>
              </a:tabLst>
            </a:pPr>
            <a:r>
              <a:rPr lang="en-US" sz="5500" b="1" dirty="0" err="1">
                <a:effectLst/>
                <a:latin typeface="Times New Roman" panose="02020603050405020304" pitchFamily="18" charset="0"/>
                <a:ea typeface="Times New Roman" panose="02020603050405020304" pitchFamily="18" charset="0"/>
              </a:rPr>
              <a:t>Biện</a:t>
            </a:r>
            <a:r>
              <a:rPr lang="en-US" sz="5500" b="1" dirty="0">
                <a:effectLst/>
                <a:latin typeface="Times New Roman" panose="02020603050405020304" pitchFamily="18" charset="0"/>
                <a:ea typeface="Times New Roman" panose="02020603050405020304" pitchFamily="18" charset="0"/>
              </a:rPr>
              <a:t> </a:t>
            </a:r>
            <a:r>
              <a:rPr lang="en-US" sz="5500" b="1" dirty="0" err="1">
                <a:effectLst/>
                <a:latin typeface="Times New Roman" panose="02020603050405020304" pitchFamily="18" charset="0"/>
                <a:ea typeface="Times New Roman" panose="02020603050405020304" pitchFamily="18" charset="0"/>
              </a:rPr>
              <a:t>pháp</a:t>
            </a:r>
            <a:r>
              <a:rPr lang="en-US" sz="5500" b="1" dirty="0">
                <a:effectLst/>
                <a:latin typeface="Times New Roman" panose="02020603050405020304" pitchFamily="18" charset="0"/>
                <a:ea typeface="Times New Roman" panose="02020603050405020304" pitchFamily="18" charset="0"/>
              </a:rPr>
              <a:t> 2: </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Sử</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dụng</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hình</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thức</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giáo</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dục</a:t>
            </a:r>
            <a:r>
              <a:rPr lang="en-US" sz="5500" b="1" dirty="0">
                <a:effectLst/>
                <a:latin typeface="Times New Roman" panose="02020603050405020304" pitchFamily="18" charset="0"/>
                <a:ea typeface="Calibri" panose="020F0502020204030204" pitchFamily="34" charset="0"/>
              </a:rPr>
              <a:t> </a:t>
            </a:r>
            <a:r>
              <a:rPr lang="en-US" sz="5500" b="1" dirty="0" err="1">
                <a:effectLst/>
                <a:latin typeface="Times New Roman" panose="02020603050405020304" pitchFamily="18" charset="0"/>
                <a:ea typeface="Calibri" panose="020F0502020204030204" pitchFamily="34" charset="0"/>
              </a:rPr>
              <a:t>trẻ</a:t>
            </a:r>
            <a:endParaRPr lang="vi-VN" sz="5500" dirty="0">
              <a:effectLst/>
              <a:latin typeface="Times New Roman" panose="02020603050405020304" pitchFamily="18" charset="0"/>
              <a:ea typeface="Calibri" panose="020F0502020204030204" pitchFamily="34" charset="0"/>
            </a:endParaRPr>
          </a:p>
        </p:txBody>
      </p:sp>
      <p:pic>
        <p:nvPicPr>
          <p:cNvPr id="20" name="Picture 19" descr="A person in a green shirt sitting on the floor&#10;&#10;AI-generated content may be incorrect.">
            <a:extLst>
              <a:ext uri="{FF2B5EF4-FFF2-40B4-BE49-F238E27FC236}">
                <a16:creationId xmlns:a16="http://schemas.microsoft.com/office/drawing/2014/main" id="{9DAC0ABD-9E7F-F89F-A05D-A49377D6B4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8098" y="1896532"/>
            <a:ext cx="5442166" cy="7256222"/>
          </a:xfrm>
          <a:prstGeom prst="rect">
            <a:avLst/>
          </a:prstGeom>
        </p:spPr>
      </p:pic>
      <p:pic>
        <p:nvPicPr>
          <p:cNvPr id="22" name="Picture 21" descr="A person sitting on the floor&#10;&#10;AI-generated content may be incorrect.">
            <a:extLst>
              <a:ext uri="{FF2B5EF4-FFF2-40B4-BE49-F238E27FC236}">
                <a16:creationId xmlns:a16="http://schemas.microsoft.com/office/drawing/2014/main" id="{4965E6FA-0BC5-8D0E-60C4-5811316EDA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48616" y="1913307"/>
            <a:ext cx="5819781" cy="7318432"/>
          </a:xfrm>
          <a:prstGeom prst="rect">
            <a:avLst/>
          </a:prstGeom>
        </p:spPr>
      </p:pic>
      <p:sp>
        <p:nvSpPr>
          <p:cNvPr id="27" name="Title 26">
            <a:extLst>
              <a:ext uri="{FF2B5EF4-FFF2-40B4-BE49-F238E27FC236}">
                <a16:creationId xmlns:a16="http://schemas.microsoft.com/office/drawing/2014/main" id="{ABEB400B-1325-9107-43F2-C32781214778}"/>
              </a:ext>
            </a:extLst>
          </p:cNvPr>
          <p:cNvSpPr>
            <a:spLocks noGrp="1"/>
          </p:cNvSpPr>
          <p:nvPr>
            <p:ph type="title"/>
          </p:nvPr>
        </p:nvSpPr>
        <p:spPr>
          <a:xfrm>
            <a:off x="5341251" y="9318219"/>
            <a:ext cx="13091772" cy="583362"/>
          </a:xfrm>
        </p:spPr>
        <p:txBody>
          <a:bodyPr>
            <a:noAutofit/>
          </a:bodyPr>
          <a:lstStyle/>
          <a:p>
            <a:r>
              <a:rPr lang="en-US" sz="3600" b="1" i="1" dirty="0" err="1"/>
              <a:t>Làm</a:t>
            </a:r>
            <a:r>
              <a:rPr lang="en-US" sz="3600" b="1" i="1" dirty="0"/>
              <a:t> </a:t>
            </a:r>
            <a:r>
              <a:rPr lang="en-US" sz="3600" b="1" i="1" dirty="0" err="1"/>
              <a:t>vòng</a:t>
            </a:r>
            <a:r>
              <a:rPr lang="en-US" sz="3600" b="1" i="1" dirty="0"/>
              <a:t> </a:t>
            </a:r>
            <a:r>
              <a:rPr lang="en-US" sz="3600" b="1" i="1" dirty="0" err="1"/>
              <a:t>xuyến</a:t>
            </a:r>
            <a:r>
              <a:rPr lang="en-US" sz="3600" b="1" i="1" dirty="0"/>
              <a:t>, </a:t>
            </a:r>
            <a:r>
              <a:rPr lang="en-US" sz="3600" b="1" i="1" dirty="0" err="1"/>
              <a:t>mô</a:t>
            </a:r>
            <a:r>
              <a:rPr lang="en-US" sz="3600" b="1" i="1" dirty="0"/>
              <a:t> </a:t>
            </a:r>
            <a:r>
              <a:rPr lang="en-US" sz="3600" b="1" i="1" dirty="0" err="1"/>
              <a:t>hình</a:t>
            </a:r>
            <a:r>
              <a:rPr lang="en-US" sz="3600" b="1" i="1" dirty="0"/>
              <a:t> </a:t>
            </a:r>
            <a:r>
              <a:rPr lang="en-US" sz="3600" b="1" i="1" dirty="0" err="1"/>
              <a:t>đường</a:t>
            </a:r>
            <a:r>
              <a:rPr lang="en-US" sz="3600" b="1" i="1" dirty="0"/>
              <a:t> </a:t>
            </a:r>
            <a:r>
              <a:rPr lang="en-US" sz="3600" b="1" i="1" dirty="0" err="1"/>
              <a:t>đi</a:t>
            </a:r>
            <a:r>
              <a:rPr lang="en-US" sz="3600" b="1" i="1" dirty="0"/>
              <a:t> </a:t>
            </a:r>
            <a:r>
              <a:rPr lang="en-US" sz="3600" b="1" i="1" dirty="0" err="1"/>
              <a:t>bằng</a:t>
            </a:r>
            <a:r>
              <a:rPr lang="en-US" sz="3600" b="1" i="1" dirty="0"/>
              <a:t> </a:t>
            </a:r>
            <a:r>
              <a:rPr lang="en-US" sz="3600" b="1" i="1" dirty="0" err="1"/>
              <a:t>bìa</a:t>
            </a:r>
            <a:r>
              <a:rPr lang="en-US" sz="3600" b="1" i="1" dirty="0"/>
              <a:t> carton</a:t>
            </a:r>
            <a:endParaRPr lang="vi-VN" sz="3600" b="1" i="1" dirty="0"/>
          </a:p>
        </p:txBody>
      </p:sp>
      <p:sp>
        <p:nvSpPr>
          <p:cNvPr id="29" name="Rectangle: Rounded Corners 28">
            <a:extLst>
              <a:ext uri="{FF2B5EF4-FFF2-40B4-BE49-F238E27FC236}">
                <a16:creationId xmlns:a16="http://schemas.microsoft.com/office/drawing/2014/main" id="{8C5DFC23-3BC1-2B6A-C49D-3C61CFFD353C}"/>
              </a:ext>
            </a:extLst>
          </p:cNvPr>
          <p:cNvSpPr/>
          <p:nvPr/>
        </p:nvSpPr>
        <p:spPr>
          <a:xfrm>
            <a:off x="255781" y="2945118"/>
            <a:ext cx="4713965" cy="44843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900" b="1" dirty="0">
                <a:cs typeface="Times New Roman" panose="02020603050405020304" pitchFamily="18" charset="0"/>
              </a:rPr>
              <a:t>SỬ DỤNG </a:t>
            </a:r>
          </a:p>
          <a:p>
            <a:pPr algn="ctr"/>
            <a:r>
              <a:rPr lang="en-US" sz="4900" b="1" dirty="0">
                <a:cs typeface="Times New Roman" panose="02020603050405020304" pitchFamily="18" charset="0"/>
              </a:rPr>
              <a:t>PHƯƠNG PHÁP </a:t>
            </a:r>
          </a:p>
          <a:p>
            <a:pPr algn="ctr"/>
            <a:r>
              <a:rPr lang="en-US" sz="4900" b="1" dirty="0">
                <a:cs typeface="Times New Roman" panose="02020603050405020304" pitchFamily="18" charset="0"/>
              </a:rPr>
              <a:t>TRỰC QUAN </a:t>
            </a:r>
            <a:endParaRPr lang="vi-VN" sz="4900" b="1"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7"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8" name="Group 8"/>
          <p:cNvGrpSpPr/>
          <p:nvPr/>
        </p:nvGrpSpPr>
        <p:grpSpPr>
          <a:xfrm>
            <a:off x="756529" y="201046"/>
            <a:ext cx="3467643" cy="2418680"/>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vi-VN"/>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vi-VN"/>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vi-VN"/>
            </a:p>
          </p:txBody>
        </p:sp>
      </p:grpSp>
      <p:grpSp>
        <p:nvGrpSpPr>
          <p:cNvPr id="13" name="Group 13"/>
          <p:cNvGrpSpPr/>
          <p:nvPr/>
        </p:nvGrpSpPr>
        <p:grpSpPr>
          <a:xfrm>
            <a:off x="14001553" y="-77088"/>
            <a:ext cx="2621248" cy="2970105"/>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vi-VN"/>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vi-VN"/>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vi-VN"/>
            </a:p>
          </p:txBody>
        </p:sp>
      </p:grpSp>
      <p:sp>
        <p:nvSpPr>
          <p:cNvPr id="25" name="Oval 24">
            <a:extLst>
              <a:ext uri="{FF2B5EF4-FFF2-40B4-BE49-F238E27FC236}">
                <a16:creationId xmlns:a16="http://schemas.microsoft.com/office/drawing/2014/main" id="{AC23785A-929C-9AF0-261A-B575904EE82A}"/>
              </a:ext>
            </a:extLst>
          </p:cNvPr>
          <p:cNvSpPr/>
          <p:nvPr/>
        </p:nvSpPr>
        <p:spPr>
          <a:xfrm>
            <a:off x="4627565" y="174713"/>
            <a:ext cx="8497892" cy="24450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500" dirty="0">
                <a:latin typeface="Times New Roman" panose="02020603050405020304" pitchFamily="18" charset="0"/>
                <a:cs typeface="Times New Roman" panose="02020603050405020304" pitchFamily="18" charset="0"/>
              </a:rPr>
              <a:t>HOẠT ĐỘNG HỌC </a:t>
            </a:r>
            <a:endParaRPr lang="vi-VN" sz="5500" dirty="0">
              <a:latin typeface="Times New Roman" panose="02020603050405020304" pitchFamily="18" charset="0"/>
              <a:cs typeface="Times New Roman" panose="02020603050405020304" pitchFamily="18" charset="0"/>
            </a:endParaRPr>
          </a:p>
        </p:txBody>
      </p:sp>
      <p:pic>
        <p:nvPicPr>
          <p:cNvPr id="27" name="Picture 26" descr="A group of children wearing helmets and holding toys&#10;&#10;AI-generated content may be incorrect.">
            <a:extLst>
              <a:ext uri="{FF2B5EF4-FFF2-40B4-BE49-F238E27FC236}">
                <a16:creationId xmlns:a16="http://schemas.microsoft.com/office/drawing/2014/main" id="{592B6626-47E2-DC21-A37D-9D44E99D02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722" y="2893017"/>
            <a:ext cx="8975483" cy="6731612"/>
          </a:xfrm>
          <a:prstGeom prst="rect">
            <a:avLst/>
          </a:prstGeom>
        </p:spPr>
      </p:pic>
      <p:pic>
        <p:nvPicPr>
          <p:cNvPr id="29" name="Picture 28" descr="A group of children in a classroom&#10;&#10;AI-generated content may be incorrect.">
            <a:extLst>
              <a:ext uri="{FF2B5EF4-FFF2-40B4-BE49-F238E27FC236}">
                <a16:creationId xmlns:a16="http://schemas.microsoft.com/office/drawing/2014/main" id="{5A71B4C4-0981-6621-451B-6A7B10E7CE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0374" y="2893017"/>
            <a:ext cx="8933467" cy="670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368267" y="240962"/>
            <a:ext cx="17551466" cy="9805076"/>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dirty="0"/>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413682" y="0"/>
            <a:ext cx="3423832" cy="2233227"/>
          </a:xfrm>
          <a:custGeom>
            <a:avLst/>
            <a:gdLst/>
            <a:ahLst/>
            <a:cxnLst/>
            <a:rect l="l" t="t" r="r" b="b"/>
            <a:pathLst>
              <a:path w="4547549" h="2903612">
                <a:moveTo>
                  <a:pt x="0" y="0"/>
                </a:moveTo>
                <a:lnTo>
                  <a:pt x="4547549" y="0"/>
                </a:lnTo>
                <a:lnTo>
                  <a:pt x="4547549" y="2903612"/>
                </a:lnTo>
                <a:lnTo>
                  <a:pt x="0" y="2903612"/>
                </a:lnTo>
                <a:lnTo>
                  <a:pt x="0" y="0"/>
                </a:lnTo>
                <a:close/>
              </a:path>
            </a:pathLst>
          </a:custGeom>
          <a:blipFill>
            <a:blip r:embed="rId2">
              <a:extLst>
                <a:ext uri="{96DAC541-7B7A-43D3-8B79-37D633B846F1}">
                  <asvg:svgBlip xmlns:asvg="http://schemas.microsoft.com/office/drawing/2016/SVG/main" r:embed="rId3"/>
                </a:ext>
              </a:extLst>
            </a:blip>
            <a:stretch>
              <a:fillRect l="-21972" t="-1538"/>
            </a:stretch>
          </a:blipFill>
        </p:spPr>
        <p:txBody>
          <a:bodyPr/>
          <a:lstStyle/>
          <a:p>
            <a:endParaRPr lang="vi-VN"/>
          </a:p>
        </p:txBody>
      </p:sp>
      <p:sp>
        <p:nvSpPr>
          <p:cNvPr id="13" name="Oval 12">
            <a:extLst>
              <a:ext uri="{FF2B5EF4-FFF2-40B4-BE49-F238E27FC236}">
                <a16:creationId xmlns:a16="http://schemas.microsoft.com/office/drawing/2014/main" id="{B70AA1E7-C3E6-E9FA-4D61-443766EA0EA5}"/>
              </a:ext>
            </a:extLst>
          </p:cNvPr>
          <p:cNvSpPr/>
          <p:nvPr/>
        </p:nvSpPr>
        <p:spPr>
          <a:xfrm>
            <a:off x="3012990" y="291424"/>
            <a:ext cx="11430000" cy="17748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500" b="1" dirty="0">
                <a:latin typeface="Times New Roman" panose="02020603050405020304" pitchFamily="18" charset="0"/>
                <a:cs typeface="Times New Roman" panose="02020603050405020304" pitchFamily="18" charset="0"/>
              </a:rPr>
              <a:t>HOẠT ĐỘNG VUI CHƠI </a:t>
            </a:r>
            <a:endParaRPr lang="vi-VN" sz="5500" b="1" dirty="0">
              <a:latin typeface="Times New Roman" panose="02020603050405020304" pitchFamily="18" charset="0"/>
              <a:cs typeface="Times New Roman" panose="02020603050405020304" pitchFamily="18" charset="0"/>
            </a:endParaRPr>
          </a:p>
        </p:txBody>
      </p:sp>
      <p:pic>
        <p:nvPicPr>
          <p:cNvPr id="15" name="Picture 14" descr="A group of children playing with blocks&#10;&#10;AI-generated content may be incorrect.">
            <a:extLst>
              <a:ext uri="{FF2B5EF4-FFF2-40B4-BE49-F238E27FC236}">
                <a16:creationId xmlns:a16="http://schemas.microsoft.com/office/drawing/2014/main" id="{65D26F73-395A-207A-08AA-518445751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036" y="2397507"/>
            <a:ext cx="4961674" cy="5688170"/>
          </a:xfrm>
          <a:prstGeom prst="rect">
            <a:avLst/>
          </a:prstGeom>
        </p:spPr>
      </p:pic>
      <p:pic>
        <p:nvPicPr>
          <p:cNvPr id="3074" name="Picture 2">
            <a:extLst>
              <a:ext uri="{FF2B5EF4-FFF2-40B4-BE49-F238E27FC236}">
                <a16:creationId xmlns:a16="http://schemas.microsoft.com/office/drawing/2014/main" id="{F5CEC33F-9112-E88A-86AF-4CDDE8FF0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6750" y="2397507"/>
            <a:ext cx="5130649" cy="562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group of children playing with paper toys&#10;&#10;AI-generated content may be incorrect.">
            <a:extLst>
              <a:ext uri="{FF2B5EF4-FFF2-40B4-BE49-F238E27FC236}">
                <a16:creationId xmlns:a16="http://schemas.microsoft.com/office/drawing/2014/main" id="{0C722B37-9FB1-8C5C-873C-7F4E56274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012" y="2431579"/>
            <a:ext cx="5952437" cy="5654097"/>
          </a:xfrm>
          <a:prstGeom prst="rect">
            <a:avLst/>
          </a:prstGeom>
        </p:spPr>
      </p:pic>
      <p:sp>
        <p:nvSpPr>
          <p:cNvPr id="18" name="Title 17">
            <a:extLst>
              <a:ext uri="{FF2B5EF4-FFF2-40B4-BE49-F238E27FC236}">
                <a16:creationId xmlns:a16="http://schemas.microsoft.com/office/drawing/2014/main" id="{3F97DA22-6486-81BF-076F-226F48231A94}"/>
              </a:ext>
            </a:extLst>
          </p:cNvPr>
          <p:cNvSpPr>
            <a:spLocks noGrp="1"/>
          </p:cNvSpPr>
          <p:nvPr>
            <p:ph type="title"/>
          </p:nvPr>
        </p:nvSpPr>
        <p:spPr>
          <a:xfrm>
            <a:off x="1600200" y="8207825"/>
            <a:ext cx="9448800" cy="898075"/>
          </a:xfrm>
        </p:spPr>
        <p:txBody>
          <a:bodyPr/>
          <a:lstStyle/>
          <a:p>
            <a:r>
              <a:rPr lang="en-US" b="1" i="1" dirty="0" err="1">
                <a:latin typeface="\"/>
                <a:cs typeface="Times New Roman" panose="02020603050405020304" pitchFamily="18" charset="0"/>
              </a:rPr>
              <a:t>Giờ</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vui</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chơi</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góc</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xây</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dựng</a:t>
            </a:r>
            <a:r>
              <a:rPr lang="en-US" b="1" i="1" dirty="0">
                <a:latin typeface="\"/>
                <a:cs typeface="Times New Roman" panose="02020603050405020304" pitchFamily="18" charset="0"/>
              </a:rPr>
              <a:t> </a:t>
            </a:r>
            <a:endParaRPr lang="vi-VN" b="1" i="1" dirty="0">
              <a:latin typeface="\"/>
              <a:cs typeface="Times New Roman" panose="02020603050405020304" pitchFamily="18" charset="0"/>
            </a:endParaRPr>
          </a:p>
        </p:txBody>
      </p:sp>
      <p:sp>
        <p:nvSpPr>
          <p:cNvPr id="19" name="Title 17">
            <a:extLst>
              <a:ext uri="{FF2B5EF4-FFF2-40B4-BE49-F238E27FC236}">
                <a16:creationId xmlns:a16="http://schemas.microsoft.com/office/drawing/2014/main" id="{8F841B6B-0C34-3D0C-2D68-26A00990C64E}"/>
              </a:ext>
            </a:extLst>
          </p:cNvPr>
          <p:cNvSpPr txBox="1">
            <a:spLocks/>
          </p:cNvSpPr>
          <p:nvPr/>
        </p:nvSpPr>
        <p:spPr>
          <a:xfrm>
            <a:off x="11747532" y="8185068"/>
            <a:ext cx="6096000" cy="898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err="1">
                <a:latin typeface="\"/>
                <a:cs typeface="Times New Roman" panose="02020603050405020304" pitchFamily="18" charset="0"/>
              </a:rPr>
              <a:t>Vui</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chơi</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ngoài</a:t>
            </a:r>
            <a:r>
              <a:rPr lang="en-US" b="1" i="1" dirty="0">
                <a:latin typeface="\"/>
                <a:cs typeface="Times New Roman" panose="02020603050405020304" pitchFamily="18" charset="0"/>
              </a:rPr>
              <a:t> </a:t>
            </a:r>
            <a:r>
              <a:rPr lang="en-US" b="1" i="1" dirty="0" err="1">
                <a:latin typeface="\"/>
                <a:cs typeface="Times New Roman" panose="02020603050405020304" pitchFamily="18" charset="0"/>
              </a:rPr>
              <a:t>trời</a:t>
            </a:r>
            <a:r>
              <a:rPr lang="en-US" b="1" i="1" dirty="0">
                <a:latin typeface="\"/>
                <a:cs typeface="Times New Roman" panose="02020603050405020304" pitchFamily="18" charset="0"/>
              </a:rPr>
              <a:t> </a:t>
            </a:r>
            <a:endParaRPr lang="vi-VN" b="1" i="1" dirty="0">
              <a:latin typeface="\"/>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randombar(horizontal)">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a:extLst>
            <a:ext uri="{FF2B5EF4-FFF2-40B4-BE49-F238E27FC236}">
              <a16:creationId xmlns:a16="http://schemas.microsoft.com/office/drawing/2014/main" id="{EF033940-46CD-DBFD-BC44-D63FB4AFF1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4773FE-8FF1-CEB6-0435-4C9ABF7E2FC6}"/>
              </a:ext>
            </a:extLst>
          </p:cNvPr>
          <p:cNvGrpSpPr/>
          <p:nvPr/>
        </p:nvGrpSpPr>
        <p:grpSpPr>
          <a:xfrm>
            <a:off x="368267" y="240962"/>
            <a:ext cx="17551466" cy="9805076"/>
            <a:chOff x="0" y="0"/>
            <a:chExt cx="4508901" cy="2371236"/>
          </a:xfrm>
        </p:grpSpPr>
        <p:sp>
          <p:nvSpPr>
            <p:cNvPr id="3" name="Freeform 3">
              <a:extLst>
                <a:ext uri="{FF2B5EF4-FFF2-40B4-BE49-F238E27FC236}">
                  <a16:creationId xmlns:a16="http://schemas.microsoft.com/office/drawing/2014/main" id="{A47A3DE8-046A-A936-9E8D-44B25F112571}"/>
                </a:ext>
              </a:extLst>
            </p:cNvPr>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vi-VN" dirty="0"/>
            </a:p>
          </p:txBody>
        </p:sp>
        <p:sp>
          <p:nvSpPr>
            <p:cNvPr id="4" name="TextBox 4">
              <a:extLst>
                <a:ext uri="{FF2B5EF4-FFF2-40B4-BE49-F238E27FC236}">
                  <a16:creationId xmlns:a16="http://schemas.microsoft.com/office/drawing/2014/main" id="{C36338B2-2481-981B-47FD-DEF512B1869F}"/>
                </a:ext>
              </a:extLst>
            </p:cNvPr>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11" name="Freeform 11">
            <a:extLst>
              <a:ext uri="{FF2B5EF4-FFF2-40B4-BE49-F238E27FC236}">
                <a16:creationId xmlns:a16="http://schemas.microsoft.com/office/drawing/2014/main" id="{FEA7CB2F-B30E-97BF-C43D-978EE2CEB20E}"/>
              </a:ext>
            </a:extLst>
          </p:cNvPr>
          <p:cNvSpPr/>
          <p:nvPr/>
        </p:nvSpPr>
        <p:spPr>
          <a:xfrm>
            <a:off x="-246531" y="-20515"/>
            <a:ext cx="3423832" cy="2233227"/>
          </a:xfrm>
          <a:custGeom>
            <a:avLst/>
            <a:gdLst/>
            <a:ahLst/>
            <a:cxnLst/>
            <a:rect l="l" t="t" r="r" b="b"/>
            <a:pathLst>
              <a:path w="4547549" h="2903612">
                <a:moveTo>
                  <a:pt x="0" y="0"/>
                </a:moveTo>
                <a:lnTo>
                  <a:pt x="4547549" y="0"/>
                </a:lnTo>
                <a:lnTo>
                  <a:pt x="4547549" y="2903612"/>
                </a:lnTo>
                <a:lnTo>
                  <a:pt x="0" y="2903612"/>
                </a:lnTo>
                <a:lnTo>
                  <a:pt x="0" y="0"/>
                </a:lnTo>
                <a:close/>
              </a:path>
            </a:pathLst>
          </a:custGeom>
          <a:blipFill>
            <a:blip r:embed="rId2">
              <a:extLst>
                <a:ext uri="{96DAC541-7B7A-43D3-8B79-37D633B846F1}">
                  <asvg:svgBlip xmlns:asvg="http://schemas.microsoft.com/office/drawing/2016/SVG/main" r:embed="rId3"/>
                </a:ext>
              </a:extLst>
            </a:blip>
            <a:stretch>
              <a:fillRect l="-21972" t="-1538"/>
            </a:stretch>
          </a:blipFill>
        </p:spPr>
        <p:txBody>
          <a:bodyPr/>
          <a:lstStyle/>
          <a:p>
            <a:endParaRPr lang="vi-VN" dirty="0"/>
          </a:p>
        </p:txBody>
      </p:sp>
      <p:sp>
        <p:nvSpPr>
          <p:cNvPr id="13" name="Oval 12">
            <a:extLst>
              <a:ext uri="{FF2B5EF4-FFF2-40B4-BE49-F238E27FC236}">
                <a16:creationId xmlns:a16="http://schemas.microsoft.com/office/drawing/2014/main" id="{43D4EE2B-7EC8-89EE-3DB1-0647A830124E}"/>
              </a:ext>
            </a:extLst>
          </p:cNvPr>
          <p:cNvSpPr/>
          <p:nvPr/>
        </p:nvSpPr>
        <p:spPr>
          <a:xfrm>
            <a:off x="2353410" y="207044"/>
            <a:ext cx="14401800" cy="2209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500" b="1" dirty="0" err="1">
                <a:latin typeface="Times New Roman" panose="02020603050405020304" pitchFamily="18" charset="0"/>
                <a:cs typeface="Times New Roman" panose="02020603050405020304" pitchFamily="18" charset="0"/>
              </a:rPr>
              <a:t>Sưu</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tầm</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các</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bài</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thơ</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câu</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chuyện</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bài</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hát</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về</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luật</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lệ</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giao</a:t>
            </a:r>
            <a:r>
              <a:rPr lang="en-US" sz="5500" b="1" dirty="0">
                <a:latin typeface="Times New Roman" panose="02020603050405020304" pitchFamily="18" charset="0"/>
                <a:cs typeface="Times New Roman" panose="02020603050405020304" pitchFamily="18" charset="0"/>
              </a:rPr>
              <a:t> </a:t>
            </a:r>
            <a:r>
              <a:rPr lang="en-US" sz="5500" b="1" dirty="0" err="1">
                <a:latin typeface="Times New Roman" panose="02020603050405020304" pitchFamily="18" charset="0"/>
                <a:cs typeface="Times New Roman" panose="02020603050405020304" pitchFamily="18" charset="0"/>
              </a:rPr>
              <a:t>thông</a:t>
            </a:r>
            <a:r>
              <a:rPr lang="en-US" sz="5500" b="1" dirty="0">
                <a:latin typeface="Times New Roman" panose="02020603050405020304" pitchFamily="18" charset="0"/>
                <a:cs typeface="Times New Roman" panose="02020603050405020304" pitchFamily="18" charset="0"/>
              </a:rPr>
              <a:t> </a:t>
            </a:r>
            <a:endParaRPr lang="vi-VN" sz="55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F3D8B51-16B7-8876-C059-5DD2F053305B}"/>
              </a:ext>
            </a:extLst>
          </p:cNvPr>
          <p:cNvSpPr/>
          <p:nvPr/>
        </p:nvSpPr>
        <p:spPr>
          <a:xfrm>
            <a:off x="1447800" y="2575744"/>
            <a:ext cx="7696200" cy="7276391"/>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30555" algn="ctr">
              <a:lnSpc>
                <a:spcPct val="150000"/>
              </a:lnSpc>
              <a:spcAft>
                <a:spcPts val="800"/>
              </a:spcAft>
              <a:tabLst>
                <a:tab pos="540385" algn="l"/>
              </a:tabLst>
            </a:pPr>
            <a:r>
              <a:rPr lang="en-US" sz="3000" b="1" dirty="0" err="1">
                <a:latin typeface="Times New Roman" panose="02020603050405020304" pitchFamily="18" charset="0"/>
                <a:ea typeface="Calibri" panose="020F0502020204030204" pitchFamily="34" charset="0"/>
              </a:rPr>
              <a:t>B</a:t>
            </a:r>
            <a:r>
              <a:rPr lang="en-US" sz="3000" b="1" dirty="0" err="1">
                <a:effectLst/>
                <a:latin typeface="Times New Roman" panose="02020603050405020304" pitchFamily="18" charset="0"/>
                <a:ea typeface="Calibri" panose="020F0502020204030204" pitchFamily="34" charset="0"/>
              </a:rPr>
              <a:t>ài</a:t>
            </a:r>
            <a:r>
              <a:rPr lang="en-US" sz="3000" b="1" dirty="0">
                <a:effectLst/>
                <a:latin typeface="Times New Roman" panose="02020603050405020304" pitchFamily="18" charset="0"/>
                <a:ea typeface="Calibri" panose="020F0502020204030204" pitchFamily="34" charset="0"/>
              </a:rPr>
              <a:t> </a:t>
            </a:r>
            <a:r>
              <a:rPr lang="en-US" sz="3000" b="1" dirty="0" err="1">
                <a:effectLst/>
                <a:latin typeface="Times New Roman" panose="02020603050405020304" pitchFamily="18" charset="0"/>
                <a:ea typeface="Calibri" panose="020F0502020204030204" pitchFamily="34" charset="0"/>
              </a:rPr>
              <a:t>thơ</a:t>
            </a:r>
            <a:r>
              <a:rPr lang="en-US" sz="3000" b="1" dirty="0">
                <a:effectLst/>
                <a:latin typeface="Times New Roman" panose="02020603050405020304" pitchFamily="18" charset="0"/>
                <a:ea typeface="Calibri" panose="020F0502020204030204" pitchFamily="34" charset="0"/>
              </a:rPr>
              <a:t> “</a:t>
            </a:r>
            <a:r>
              <a:rPr lang="vi-VN" sz="3000" b="1" dirty="0">
                <a:effectLst/>
                <a:latin typeface="Times New Roman" panose="02020603050405020304" pitchFamily="18" charset="0"/>
                <a:ea typeface="Calibri" panose="020F0502020204030204" pitchFamily="34" charset="0"/>
              </a:rPr>
              <a:t>Đèn giao thông</a:t>
            </a:r>
            <a:r>
              <a:rPr lang="en-US" sz="3000" b="1" dirty="0">
                <a:effectLst/>
                <a:latin typeface="Times New Roman" panose="02020603050405020304" pitchFamily="18" charset="0"/>
                <a:ea typeface="Calibri" panose="020F0502020204030204" pitchFamily="34" charset="0"/>
              </a:rPr>
              <a:t>”</a:t>
            </a:r>
            <a:endParaRPr lang="vi-VN"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vi-VN" sz="3000" b="1" i="1" dirty="0">
                <a:effectLst/>
                <a:latin typeface="Times New Roman" panose="02020603050405020304" pitchFamily="18" charset="0"/>
                <a:ea typeface="Calibri" panose="020F0502020204030204" pitchFamily="34" charset="0"/>
              </a:rPr>
              <a:t>Đèn xanh, đèn đỏ ,đèn vàng</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a:effectLst/>
                <a:latin typeface="Times New Roman" panose="02020603050405020304" pitchFamily="18" charset="0"/>
                <a:ea typeface="Calibri" panose="020F0502020204030204" pitchFamily="34" charset="0"/>
              </a:rPr>
              <a:t>Ba </a:t>
            </a:r>
            <a:r>
              <a:rPr lang="en-US" sz="3000" b="1" i="1" dirty="0" err="1">
                <a:effectLst/>
                <a:latin typeface="Times New Roman" panose="02020603050405020304" pitchFamily="18" charset="0"/>
                <a:ea typeface="Calibri" panose="020F0502020204030204" pitchFamily="34" charset="0"/>
              </a:rPr>
              <a:t>đèn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tín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hiệu</a:t>
            </a:r>
            <a:r>
              <a:rPr lang="en-US" sz="3000" b="1" i="1" dirty="0">
                <a:effectLst/>
                <a:latin typeface="Times New Roman" panose="02020603050405020304" pitchFamily="18" charset="0"/>
                <a:ea typeface="Calibri" panose="020F0502020204030204" pitchFamily="34" charset="0"/>
              </a:rPr>
              <a:t> an </a:t>
            </a:r>
            <a:r>
              <a:rPr lang="en-US" sz="3000" b="1" i="1" dirty="0" err="1">
                <a:effectLst/>
                <a:latin typeface="Times New Roman" panose="02020603050405020304" pitchFamily="18" charset="0"/>
                <a:ea typeface="Calibri" panose="020F0502020204030204" pitchFamily="34" charset="0"/>
              </a:rPr>
              <a:t>toàn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giao</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thông</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err="1">
                <a:effectLst/>
                <a:latin typeface="Times New Roman" panose="02020603050405020304" pitchFamily="18" charset="0"/>
                <a:ea typeface="Calibri" panose="020F0502020204030204" pitchFamily="34" charset="0"/>
              </a:rPr>
              <a:t>Đi</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dường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bé</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nhớ</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nghe</a:t>
            </a:r>
            <a:r>
              <a:rPr lang="vi-VN" sz="3000" b="1" i="1" dirty="0">
                <a:effectLst/>
                <a:latin typeface="Times New Roman" panose="02020603050405020304" pitchFamily="18" charset="0"/>
                <a:ea typeface="Calibri" panose="020F0502020204030204" pitchFamily="34" charset="0"/>
              </a:rPr>
              <a:t> không </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err="1">
                <a:effectLst/>
                <a:latin typeface="Times New Roman" panose="02020603050405020304" pitchFamily="18" charset="0"/>
                <a:ea typeface="Calibri" panose="020F0502020204030204" pitchFamily="34" charset="0"/>
              </a:rPr>
              <a:t>Đèn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xanh</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tín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hiệu</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đã</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thông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đường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rồi</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err="1">
                <a:effectLst/>
                <a:latin typeface="Times New Roman" panose="02020603050405020304" pitchFamily="18" charset="0"/>
                <a:ea typeface="Calibri" panose="020F0502020204030204" pitchFamily="34" charset="0"/>
              </a:rPr>
              <a:t>Đèn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vàng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chậm</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lại</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dừng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thôi</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err="1">
                <a:effectLst/>
                <a:latin typeface="Times New Roman" panose="02020603050405020304" pitchFamily="18" charset="0"/>
                <a:ea typeface="Calibri" panose="020F0502020204030204" pitchFamily="34" charset="0"/>
              </a:rPr>
              <a:t>Đèn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đỏ</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dừng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lại</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kẻo</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rồi</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tông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nhau</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err="1">
                <a:effectLst/>
                <a:latin typeface="Times New Roman" panose="02020603050405020304" pitchFamily="18" charset="0"/>
                <a:ea typeface="Calibri" panose="020F0502020204030204" pitchFamily="34" charset="0"/>
              </a:rPr>
              <a:t>Bé</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ngoan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bé</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khỏe</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thuộc</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làu</a:t>
            </a:r>
            <a:endParaRPr lang="en-US" sz="3000" b="1" dirty="0">
              <a:latin typeface="Times New Roman" panose="02020603050405020304" pitchFamily="18" charset="0"/>
              <a:ea typeface="Calibri" panose="020F0502020204030204" pitchFamily="34" charset="0"/>
            </a:endParaRPr>
          </a:p>
          <a:p>
            <a:pPr marL="630555" algn="ctr">
              <a:lnSpc>
                <a:spcPct val="150000"/>
              </a:lnSpc>
              <a:spcAft>
                <a:spcPts val="800"/>
              </a:spcAft>
              <a:tabLst>
                <a:tab pos="540385" algn="l"/>
              </a:tabLst>
            </a:pPr>
            <a:r>
              <a:rPr lang="en-US" sz="3000" b="1" i="1" dirty="0" err="1">
                <a:effectLst/>
                <a:latin typeface="Times New Roman" panose="02020603050405020304" pitchFamily="18" charset="0"/>
                <a:ea typeface="Calibri" panose="020F0502020204030204" pitchFamily="34" charset="0"/>
              </a:rPr>
              <a:t>Xanh</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đi</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đèn</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đỏ</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dừng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mau</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đúng</a:t>
            </a:r>
            <a:r>
              <a:rPr lang="en-US" sz="3000" b="1" i="1" dirty="0">
                <a:effectLst/>
                <a:latin typeface="Times New Roman" panose="02020603050405020304" pitchFamily="18" charset="0"/>
                <a:ea typeface="Calibri" panose="020F0502020204030204" pitchFamily="34" charset="0"/>
              </a:rPr>
              <a:t> </a:t>
            </a:r>
            <a:r>
              <a:rPr lang="en-US" sz="3000" b="1" i="1" dirty="0" err="1">
                <a:effectLst/>
                <a:latin typeface="Times New Roman" panose="02020603050405020304" pitchFamily="18" charset="0"/>
                <a:ea typeface="Calibri" panose="020F0502020204030204" pitchFamily="34" charset="0"/>
              </a:rPr>
              <a:t>rồi</a:t>
            </a:r>
            <a:r>
              <a:rPr lang="vi-VN" sz="3000" b="1" i="1" dirty="0">
                <a:effectLst/>
                <a:latin typeface="Times New Roman" panose="02020603050405020304" pitchFamily="18" charset="0"/>
                <a:ea typeface="Calibri" panose="020F0502020204030204" pitchFamily="34" charset="0"/>
              </a:rPr>
              <a:t>.</a:t>
            </a:r>
            <a:endParaRPr lang="vi-VN" sz="3000" b="1" dirty="0">
              <a:effectLst/>
              <a:latin typeface="Times New Roman" panose="02020603050405020304" pitchFamily="18" charset="0"/>
              <a:ea typeface="Calibri" panose="020F0502020204030204" pitchFamily="34" charset="0"/>
            </a:endParaRPr>
          </a:p>
        </p:txBody>
      </p:sp>
      <p:sp>
        <p:nvSpPr>
          <p:cNvPr id="8" name="Rectangle: Rounded Corners 7">
            <a:extLst>
              <a:ext uri="{FF2B5EF4-FFF2-40B4-BE49-F238E27FC236}">
                <a16:creationId xmlns:a16="http://schemas.microsoft.com/office/drawing/2014/main" id="{C1A1E19A-94A2-7CEE-7453-9B598998D802}"/>
              </a:ext>
            </a:extLst>
          </p:cNvPr>
          <p:cNvSpPr/>
          <p:nvPr/>
        </p:nvSpPr>
        <p:spPr>
          <a:xfrm>
            <a:off x="9554310" y="2515309"/>
            <a:ext cx="7086600" cy="735259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540385" algn="l"/>
              </a:tabLst>
            </a:pP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Để</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trẻ</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có</a:t>
            </a:r>
            <a:r>
              <a:rPr lang="en-US" sz="4000" dirty="0">
                <a:solidFill>
                  <a:schemeClr val="tx1"/>
                </a:solidFill>
                <a:effectLst/>
                <a:latin typeface="Times New Roman" panose="02020603050405020304" pitchFamily="18" charset="0"/>
                <a:ea typeface="Calibri" panose="020F0502020204030204" pitchFamily="34" charset="0"/>
              </a:rPr>
              <a:t> ý </a:t>
            </a:r>
            <a:r>
              <a:rPr lang="en-US" sz="4000" dirty="0" err="1">
                <a:solidFill>
                  <a:schemeClr val="tx1"/>
                </a:solidFill>
                <a:effectLst/>
                <a:latin typeface="Times New Roman" panose="02020603050405020304" pitchFamily="18" charset="0"/>
                <a:ea typeface="Calibri" panose="020F0502020204030204" pitchFamily="34" charset="0"/>
              </a:rPr>
              <a:t>thức</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khi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tham</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gia</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giao</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thông</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tôi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cho</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trẻ</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làm</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quen</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với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môn</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văn</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học</a:t>
            </a:r>
            <a:r>
              <a:rPr lang="en-US" sz="4000" dirty="0">
                <a:solidFill>
                  <a:schemeClr val="tx1"/>
                </a:solidFill>
                <a:effectLst/>
                <a:latin typeface="Times New Roman" panose="02020603050405020304" pitchFamily="18" charset="0"/>
                <a:ea typeface="Calibri" panose="020F0502020204030204" pitchFamily="34" charset="0"/>
              </a:rPr>
              <a:t> qua </a:t>
            </a:r>
            <a:r>
              <a:rPr lang="en-US" sz="4000" dirty="0" err="1">
                <a:solidFill>
                  <a:schemeClr val="tx1"/>
                </a:solidFill>
                <a:effectLst/>
                <a:latin typeface="Times New Roman" panose="02020603050405020304" pitchFamily="18" charset="0"/>
                <a:ea typeface="Calibri" panose="020F0502020204030204" pitchFamily="34" charset="0"/>
              </a:rPr>
              <a:t>câu</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truyện</a:t>
            </a:r>
            <a:r>
              <a:rPr lang="en-US" sz="4000" dirty="0">
                <a:solidFill>
                  <a:schemeClr val="tx1"/>
                </a:solidFill>
                <a:effectLst/>
                <a:latin typeface="Times New Roman" panose="02020603050405020304" pitchFamily="18" charset="0"/>
                <a:ea typeface="Calibri" panose="020F0502020204030204" pitchFamily="34" charset="0"/>
              </a:rPr>
              <a:t>: “Qua </a:t>
            </a:r>
            <a:r>
              <a:rPr lang="en-US" sz="4000" dirty="0" err="1">
                <a:solidFill>
                  <a:schemeClr val="tx1"/>
                </a:solidFill>
                <a:effectLst/>
                <a:latin typeface="Times New Roman" panose="02020603050405020304" pitchFamily="18" charset="0"/>
                <a:ea typeface="Calibri" panose="020F0502020204030204" pitchFamily="34" charset="0"/>
              </a:rPr>
              <a:t>đường</a:t>
            </a:r>
            <a:r>
              <a:rPr lang="en-US" sz="4000" dirty="0">
                <a:solidFill>
                  <a:schemeClr val="tx1"/>
                </a:solidFill>
                <a:effectLst/>
                <a:latin typeface="Times New Roman" panose="02020603050405020304" pitchFamily="18" charset="0"/>
                <a:ea typeface="Calibri" panose="020F0502020204030204" pitchFamily="34" charset="0"/>
              </a:rPr>
              <a:t>”.</a:t>
            </a:r>
            <a:endParaRPr lang="vi-VN" sz="4000" dirty="0">
              <a:solidFill>
                <a:schemeClr val="tx1"/>
              </a:solidFill>
              <a:effectLst/>
              <a:latin typeface="Times New Roman" panose="02020603050405020304" pitchFamily="18" charset="0"/>
              <a:ea typeface="Calibri" panose="020F0502020204030204" pitchFamily="34" charset="0"/>
            </a:endParaRPr>
          </a:p>
          <a:p>
            <a:pPr algn="just">
              <a:lnSpc>
                <a:spcPct val="150000"/>
              </a:lnSpc>
              <a:spcAft>
                <a:spcPts val="800"/>
              </a:spcAft>
              <a:tabLst>
                <a:tab pos="540385" algn="l"/>
              </a:tabLst>
            </a:pP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Đối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với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giờ</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âm</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nhạc</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tôi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cho</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trẻ</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làm</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quen</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với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bài</a:t>
            </a:r>
            <a:r>
              <a:rPr lang="en-US" sz="4000" dirty="0">
                <a:solidFill>
                  <a:schemeClr val="tx1"/>
                </a:solidFill>
                <a:effectLst/>
                <a:latin typeface="Times New Roman" panose="02020603050405020304" pitchFamily="18" charset="0"/>
                <a:ea typeface="Calibri" panose="020F0502020204030204" pitchFamily="34" charset="0"/>
              </a:rPr>
              <a:t> </a:t>
            </a:r>
            <a:r>
              <a:rPr lang="en-US" sz="4000" dirty="0" err="1">
                <a:solidFill>
                  <a:schemeClr val="tx1"/>
                </a:solidFill>
                <a:effectLst/>
                <a:latin typeface="Times New Roman" panose="02020603050405020304" pitchFamily="18" charset="0"/>
                <a:ea typeface="Calibri" panose="020F0502020204030204" pitchFamily="34" charset="0"/>
              </a:rPr>
              <a:t>hát</a:t>
            </a:r>
            <a:r>
              <a:rPr lang="en-US" sz="4000" dirty="0">
                <a:solidFill>
                  <a:schemeClr val="tx1"/>
                </a:solidFill>
                <a:effectLst/>
                <a:latin typeface="Times New Roman" panose="02020603050405020304" pitchFamily="18" charset="0"/>
                <a:ea typeface="Calibri" panose="020F0502020204030204" pitchFamily="34" charset="0"/>
              </a:rPr>
              <a:t> “</a:t>
            </a:r>
            <a:r>
              <a:rPr lang="vi-VN" sz="4000" dirty="0">
                <a:solidFill>
                  <a:schemeClr val="tx1"/>
                </a:solidFill>
                <a:effectLst/>
                <a:latin typeface="Times New Roman" panose="02020603050405020304" pitchFamily="18" charset="0"/>
                <a:ea typeface="Calibri" panose="020F0502020204030204" pitchFamily="34" charset="0"/>
              </a:rPr>
              <a:t> em đi qua ngã tư đường phố</a:t>
            </a:r>
            <a:r>
              <a:rPr lang="en-US" sz="4000" dirty="0">
                <a:solidFill>
                  <a:schemeClr val="tx1"/>
                </a:solidFill>
                <a:effectLst/>
                <a:latin typeface="Times New Roman" panose="02020603050405020304" pitchFamily="18" charset="0"/>
                <a:ea typeface="Calibri" panose="020F0502020204030204" pitchFamily="34" charset="0"/>
              </a:rPr>
              <a:t>”</a:t>
            </a:r>
            <a:endParaRPr lang="vi-VN" sz="4000" dirty="0">
              <a:solidFill>
                <a:schemeClr val="tx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002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264</TotalTime>
  <Words>682</Words>
  <Application>Microsoft Office PowerPoint</Application>
  <PresentationFormat>Custom</PresentationFormat>
  <Paragraphs>65</Paragraphs>
  <Slides>14</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Arial Narrow</vt:lpstr>
      <vt:lpstr>Arial</vt:lpstr>
      <vt:lpstr>Balsamiq Sans</vt:lpstr>
      <vt:lpstr>Calibri</vt:lpstr>
      <vt:lpstr>Times New Roman</vt:lpstr>
      <vt:lpstr>Balsamiq Sans Bold</vt:lpstr>
      <vt:lpstr>Walbaum Text</vt:lpstr>
      <vt:lpstr>Aptos</vt:lpstr>
      <vt:lpstr>เอฟซี โอนิกิริ</vt:lpstr>
      <vt:lpstr>\</vt:lpstr>
      <vt:lpstr>Symbol</vt:lpstr>
      <vt:lpstr>Georgia Pro Semibold</vt:lpstr>
      <vt:lpstr>Bahnschrift SemiBold SemiConden</vt:lpstr>
      <vt:lpstr>Office Theme</vt:lpstr>
      <vt:lpstr>BÁO CÁO BIỆN PHÁP GIÁO DỤC </vt:lpstr>
      <vt:lpstr>PowerPoint Presentation</vt:lpstr>
      <vt:lpstr>PowerPoint Presentation</vt:lpstr>
      <vt:lpstr>PowerPoint Presentation</vt:lpstr>
      <vt:lpstr>PowerPoint Presentation</vt:lpstr>
      <vt:lpstr>Làm vòng xuyến, mô hình đường đi bằng bìa carton</vt:lpstr>
      <vt:lpstr>PowerPoint Presentation</vt:lpstr>
      <vt:lpstr>Giờ vui chơi góc xây dựng </vt:lpstr>
      <vt:lpstr>PowerPoint Presentation</vt:lpstr>
      <vt:lpstr>PowerPoint Presentation</vt:lpstr>
      <vt:lpstr>Ba mẹ nắm tay bé khi băng qua đường</vt:lpstr>
      <vt:lpstr>PowerPoint Presentation</vt:lpstr>
      <vt:lpstr>PowerPoint Presentation</vt:lpstr>
      <vt:lpstr>BÀI THUYẾT TRÌNH CỦA EM ĐẾN ĐÂY LÀ HẾT.  CẢM ƠN BAN GIÁM KHẢO ĐÃ CHÚ Ý LẮNG NGHE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Cute Kawaii Group Project Presentation</dc:title>
  <dc:creator>Windows</dc:creator>
  <cp:lastModifiedBy>Windows</cp:lastModifiedBy>
  <cp:revision>4</cp:revision>
  <dcterms:created xsi:type="dcterms:W3CDTF">2006-08-16T00:00:00Z</dcterms:created>
  <dcterms:modified xsi:type="dcterms:W3CDTF">2025-02-13T07:07:41Z</dcterms:modified>
  <dc:identifier>DAGe3X2atME</dc:identifier>
</cp:coreProperties>
</file>